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4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581" r:id="rId2"/>
    <p:sldId id="582" r:id="rId3"/>
    <p:sldId id="583" r:id="rId4"/>
    <p:sldId id="574" r:id="rId5"/>
    <p:sldId id="578" r:id="rId6"/>
    <p:sldId id="576" r:id="rId7"/>
    <p:sldId id="580" r:id="rId8"/>
    <p:sldId id="579" r:id="rId9"/>
  </p:sldIdLst>
  <p:sldSz cx="9144000" cy="5143500" type="screen16x9"/>
  <p:notesSz cx="6797675" cy="9926638"/>
  <p:defaultTextStyle>
    <a:defPPr>
      <a:defRPr lang="ru-RU"/>
    </a:defPPr>
    <a:lvl1pPr marL="0" algn="l" defTabSz="81576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07882" algn="l" defTabSz="81576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815763" algn="l" defTabSz="81576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223643" algn="l" defTabSz="81576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631525" algn="l" defTabSz="81576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039406" algn="l" defTabSz="81576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447287" algn="l" defTabSz="81576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855169" algn="l" defTabSz="81576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263050" algn="l" defTabSz="81576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6FB4F018-C493-4835-A123-26BBEED8817C}">
          <p14:sldIdLst>
            <p14:sldId id="581"/>
            <p14:sldId id="582"/>
            <p14:sldId id="583"/>
            <p14:sldId id="574"/>
            <p14:sldId id="578"/>
            <p14:sldId id="576"/>
            <p14:sldId id="580"/>
            <p14:sldId id="579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382">
          <p15:clr>
            <a:srgbClr val="A4A3A4"/>
          </p15:clr>
        </p15:guide>
        <p15:guide id="2" orient="horz" pos="1116">
          <p15:clr>
            <a:srgbClr val="A4A3A4"/>
          </p15:clr>
        </p15:guide>
        <p15:guide id="3" orient="horz" pos="348">
          <p15:clr>
            <a:srgbClr val="A4A3A4"/>
          </p15:clr>
        </p15:guide>
        <p15:guide id="4" orient="horz" pos="4470">
          <p15:clr>
            <a:srgbClr val="A4A3A4"/>
          </p15:clr>
        </p15:guide>
        <p15:guide id="5" pos="3368">
          <p15:clr>
            <a:srgbClr val="A4A3A4"/>
          </p15:clr>
        </p15:guide>
        <p15:guide id="6" pos="828">
          <p15:clr>
            <a:srgbClr val="A4A3A4"/>
          </p15:clr>
        </p15:guide>
        <p15:guide id="7" pos="1824">
          <p15:clr>
            <a:srgbClr val="A4A3A4"/>
          </p15:clr>
        </p15:guide>
        <p15:guide id="8" pos="6011">
          <p15:clr>
            <a:srgbClr val="A4A3A4"/>
          </p15:clr>
        </p15:guide>
        <p15:guide id="9" pos="6457">
          <p15:clr>
            <a:srgbClr val="A4A3A4"/>
          </p15:clr>
        </p15:guide>
        <p15:guide id="10" pos="606">
          <p15:clr>
            <a:srgbClr val="A4A3A4"/>
          </p15:clr>
        </p15:guide>
        <p15:guide id="11" orient="horz" pos="1620">
          <p15:clr>
            <a:srgbClr val="A4A3A4"/>
          </p15:clr>
        </p15:guide>
        <p15:guide id="12" orient="horz" pos="759">
          <p15:clr>
            <a:srgbClr val="A4A3A4"/>
          </p15:clr>
        </p15:guide>
        <p15:guide id="13" orient="horz" pos="237">
          <p15:clr>
            <a:srgbClr val="A4A3A4"/>
          </p15:clr>
        </p15:guide>
        <p15:guide id="14" orient="horz" pos="3041">
          <p15:clr>
            <a:srgbClr val="A4A3A4"/>
          </p15:clr>
        </p15:guide>
        <p15:guide id="15" pos="2880">
          <p15:clr>
            <a:srgbClr val="A4A3A4"/>
          </p15:clr>
        </p15:guide>
        <p15:guide id="16" pos="708">
          <p15:clr>
            <a:srgbClr val="A4A3A4"/>
          </p15:clr>
        </p15:guide>
        <p15:guide id="17" pos="1560">
          <p15:clr>
            <a:srgbClr val="A4A3A4"/>
          </p15:clr>
        </p15:guide>
        <p15:guide id="18" pos="5140">
          <p15:clr>
            <a:srgbClr val="A4A3A4"/>
          </p15:clr>
        </p15:guide>
        <p15:guide id="19" pos="5521">
          <p15:clr>
            <a:srgbClr val="A4A3A4"/>
          </p15:clr>
        </p15:guide>
        <p15:guide id="20" pos="51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8" userDrawn="1">
          <p15:clr>
            <a:srgbClr val="A4A3A4"/>
          </p15:clr>
        </p15:guide>
        <p15:guide id="2" pos="210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801E"/>
    <a:srgbClr val="F69240"/>
    <a:srgbClr val="F79443"/>
    <a:srgbClr val="BF504D"/>
    <a:srgbClr val="FFCC66"/>
    <a:srgbClr val="F8A662"/>
    <a:srgbClr val="FFD347"/>
    <a:srgbClr val="FBCBA3"/>
    <a:srgbClr val="F6C2C2"/>
    <a:srgbClr val="F1C6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D03447BB-5D67-496B-8E87-E561075AD55C}" styleName="Темный стиль 1 -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75" autoAdjust="0"/>
    <p:restoredTop sz="94707" autoAdjust="0"/>
  </p:normalViewPr>
  <p:slideViewPr>
    <p:cSldViewPr showGuides="1">
      <p:cViewPr>
        <p:scale>
          <a:sx n="157" d="100"/>
          <a:sy n="157" d="100"/>
        </p:scale>
        <p:origin x="-444" y="192"/>
      </p:cViewPr>
      <p:guideLst>
        <p:guide orient="horz" pos="2382"/>
        <p:guide orient="horz" pos="1116"/>
        <p:guide orient="horz" pos="348"/>
        <p:guide orient="horz" pos="4470"/>
        <p:guide orient="horz" pos="1620"/>
        <p:guide orient="horz" pos="759"/>
        <p:guide orient="horz" pos="237"/>
        <p:guide orient="horz" pos="3041"/>
        <p:guide pos="3368"/>
        <p:guide pos="828"/>
        <p:guide pos="1824"/>
        <p:guide pos="6011"/>
        <p:guide pos="6457"/>
        <p:guide pos="606"/>
        <p:guide pos="2880"/>
        <p:guide pos="708"/>
        <p:guide pos="1560"/>
        <p:guide pos="5140"/>
        <p:guide pos="5521"/>
        <p:guide pos="518"/>
      </p:guideLst>
    </p:cSldViewPr>
  </p:slideViewPr>
  <p:outlineViewPr>
    <p:cViewPr>
      <p:scale>
        <a:sx n="33" d="100"/>
        <a:sy n="33" d="100"/>
      </p:scale>
      <p:origin x="0" y="132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1932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ТН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1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Lbls>
            <c:dLbl>
              <c:idx val="0"/>
              <c:layout>
                <c:manualLayout>
                  <c:x val="-0.10761516140391181"/>
                  <c:y val="1.0689048018233664E-2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35 тыс.</a:t>
                    </a:r>
                    <a:endParaRPr lang="en-US" sz="16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341179642773222"/>
                  <c:y val="-1.0689048018233664E-2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74 тыс.</a:t>
                    </a:r>
                    <a:endParaRPr lang="en-US" sz="16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Лист1!$B$2:$B$3</c:f>
              <c:numCache>
                <c:formatCode>#,##0</c:formatCode>
                <c:ptCount val="2"/>
                <c:pt idx="0">
                  <c:v>35</c:v>
                </c:pt>
                <c:pt idx="1">
                  <c:v>74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43580800"/>
        <c:axId val="44500096"/>
      </c:barChart>
      <c:catAx>
        <c:axId val="4358080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44500096"/>
        <c:crosses val="autoZero"/>
        <c:auto val="1"/>
        <c:lblAlgn val="ctr"/>
        <c:lblOffset val="0"/>
        <c:noMultiLvlLbl val="0"/>
      </c:catAx>
      <c:valAx>
        <c:axId val="44500096"/>
        <c:scaling>
          <c:orientation val="minMax"/>
        </c:scaling>
        <c:delete val="0"/>
        <c:axPos val="b"/>
        <c:majorGridlines/>
        <c:numFmt formatCode="#,##0" sourceLinked="1"/>
        <c:majorTickMark val="none"/>
        <c:minorTickMark val="none"/>
        <c:tickLblPos val="none"/>
        <c:spPr>
          <a:ln w="19050" cmpd="sng">
            <a:solidFill>
              <a:schemeClr val="tx1"/>
            </a:solidFill>
            <a:tailEnd type="stealth"/>
          </a:ln>
        </c:spPr>
        <c:crossAx val="435808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600" b="1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ТН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0.22838682606694499"/>
                  <c:y val="-1.0689048018233664E-2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260</a:t>
                    </a:r>
                    <a:r>
                      <a: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млн. руб.</a:t>
                    </a:r>
                    <a:r>
                      <a:rPr lang="ru-RU" sz="16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endParaRPr lang="en-US" sz="16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9004026834319995"/>
                  <c:y val="-3.2397494554477109E-2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339</a:t>
                    </a:r>
                    <a:r>
                      <a:rPr lang="ru-RU" sz="16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млн. руб.</a:t>
                    </a:r>
                    <a:endParaRPr lang="en-US" sz="16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Лист1!$B$2:$B$3</c:f>
              <c:numCache>
                <c:formatCode>#,##0</c:formatCode>
                <c:ptCount val="2"/>
                <c:pt idx="0">
                  <c:v>260314</c:v>
                </c:pt>
                <c:pt idx="1">
                  <c:v>339779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44436096"/>
        <c:axId val="44450176"/>
      </c:barChart>
      <c:catAx>
        <c:axId val="4443609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44450176"/>
        <c:crosses val="autoZero"/>
        <c:auto val="1"/>
        <c:lblAlgn val="ctr"/>
        <c:lblOffset val="0"/>
        <c:noMultiLvlLbl val="0"/>
      </c:catAx>
      <c:valAx>
        <c:axId val="44450176"/>
        <c:scaling>
          <c:orientation val="minMax"/>
        </c:scaling>
        <c:delete val="0"/>
        <c:axPos val="b"/>
        <c:majorGridlines/>
        <c:numFmt formatCode="#,##0" sourceLinked="1"/>
        <c:majorTickMark val="none"/>
        <c:minorTickMark val="none"/>
        <c:tickLblPos val="none"/>
        <c:spPr>
          <a:ln w="19050" cmpd="sng">
            <a:solidFill>
              <a:schemeClr val="tx1"/>
            </a:solidFill>
            <a:tailEnd type="stealth"/>
          </a:ln>
        </c:spPr>
        <c:crossAx val="444360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600" b="1"/>
      </a:pPr>
      <a:endParaRPr lang="ru-RU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0.11111</cdr:x>
      <cdr:y>0.01171</cdr:y>
    </cdr:from>
    <cdr:to>
      <cdr:x>0.19048</cdr:x>
      <cdr:y>0.10584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04056" y="35880"/>
          <a:ext cx="360040" cy="2884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square" lIns="104306" tIns="52153" rIns="104306" bIns="52153" rtlCol="0" anchor="ctr">
          <a:normAutofit/>
        </a:bodyPr>
        <a:lstStyle xmlns:a="http://schemas.openxmlformats.org/drawingml/2006/main"/>
        <a:p xmlns:a="http://schemas.openxmlformats.org/drawingml/2006/main">
          <a:pPr marL="0" marR="0" indent="0" algn="l" defTabSz="1043056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</a:pPr>
          <a:endParaRPr kumimoji="0" lang="ru-RU" sz="2000" b="1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+mj-lt"/>
            <a:ea typeface="+mj-ea"/>
            <a:cs typeface="+mj-cs"/>
          </a:endParaRPr>
        </a:p>
      </cdr:txBody>
    </cdr:sp>
  </cdr:relSizeAnchor>
  <cdr:relSizeAnchor xmlns:cdr="http://schemas.openxmlformats.org/drawingml/2006/chartDrawing">
    <cdr:from>
      <cdr:x>0.07937</cdr:x>
      <cdr:y>0.11733</cdr:y>
    </cdr:from>
    <cdr:to>
      <cdr:x>0.22222</cdr:x>
      <cdr:y>0.19975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60040" y="359492"/>
          <a:ext cx="648072" cy="2525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square" lIns="104306" tIns="52153" rIns="104306" bIns="52153" rtlCol="0" anchor="ctr">
          <a:normAutofit/>
        </a:bodyPr>
        <a:lstStyle xmlns:a="http://schemas.openxmlformats.org/drawingml/2006/main"/>
        <a:p xmlns:a="http://schemas.openxmlformats.org/drawingml/2006/main">
          <a:pPr marL="0" marR="0" indent="0" algn="l" defTabSz="1043056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</a:pPr>
          <a:endParaRPr kumimoji="0" lang="ru-RU" sz="1600" b="1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+mj-lt"/>
            <a:ea typeface="+mj-ea"/>
            <a:cs typeface="+mj-cs"/>
          </a:endParaRPr>
        </a:p>
      </cdr:txBody>
    </cdr:sp>
  </cdr:relSizeAnchor>
  <cdr:relSizeAnchor xmlns:cdr="http://schemas.openxmlformats.org/drawingml/2006/chartDrawing">
    <cdr:from>
      <cdr:x>0.69027</cdr:x>
      <cdr:y>0.533</cdr:y>
    </cdr:from>
    <cdr:to>
      <cdr:x>0.82587</cdr:x>
      <cdr:y>0.74513</cdr:y>
    </cdr:to>
    <cdr:cxnSp macro="">
      <cdr:nvCxnSpPr>
        <cdr:cNvPr id="5" name="Прямая со стрелкой 4"/>
        <cdr:cNvCxnSpPr/>
      </cdr:nvCxnSpPr>
      <cdr:spPr>
        <a:xfrm xmlns:a="http://schemas.openxmlformats.org/drawingml/2006/main" flipV="1">
          <a:off x="5616624" y="1266542"/>
          <a:ext cx="1103364" cy="504077"/>
        </a:xfrm>
        <a:prstGeom xmlns:a="http://schemas.openxmlformats.org/drawingml/2006/main" prst="straightConnector1">
          <a:avLst/>
        </a:prstGeom>
        <a:ln xmlns:a="http://schemas.openxmlformats.org/drawingml/2006/main" w="50800">
          <a:tailEnd type="triangle"/>
        </a:ln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0.86726</cdr:x>
      <cdr:y>0.50151</cdr:y>
    </cdr:from>
    <cdr:to>
      <cdr:x>0.97458</cdr:x>
      <cdr:y>0.67631</cdr:y>
    </cdr:to>
    <cdr:sp macro="" textlink="">
      <cdr:nvSpPr>
        <cdr:cNvPr id="10" name="TextBox 1"/>
        <cdr:cNvSpPr txBox="1"/>
      </cdr:nvSpPr>
      <cdr:spPr>
        <a:xfrm xmlns:a="http://schemas.openxmlformats.org/drawingml/2006/main">
          <a:off x="7056784" y="1191720"/>
          <a:ext cx="873280" cy="41537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square" lIns="104306" tIns="52153" rIns="104306" bIns="52153" rtlCol="0" anchor="ctr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indent="0" algn="l" defTabSz="1043056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lang="ru-RU" sz="1400" b="1" kern="1200" dirty="0" smtClean="0">
              <a:solidFill>
                <a:srgbClr val="FF0000"/>
              </a:solidFill>
              <a:latin typeface="+mj-lt"/>
              <a:ea typeface="+mj-ea"/>
              <a:cs typeface="+mj-cs"/>
            </a:rPr>
            <a:t>в 2 раза</a:t>
          </a:r>
          <a:endParaRPr kumimoji="0" lang="ru-RU" sz="1400" b="1" i="0" u="none" strike="noStrike" kern="1200" cap="none" spc="0" normalizeH="0" baseline="0" noProof="0" dirty="0" smtClean="0">
            <a:ln>
              <a:noFill/>
            </a:ln>
            <a:solidFill>
              <a:srgbClr val="FF0000"/>
            </a:solidFill>
            <a:effectLst/>
            <a:uLnTx/>
            <a:uFillTx/>
            <a:latin typeface="+mj-lt"/>
            <a:ea typeface="+mj-ea"/>
            <a:cs typeface="+mj-cs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0.11111</cdr:x>
      <cdr:y>0.01171</cdr:y>
    </cdr:from>
    <cdr:to>
      <cdr:x>0.19048</cdr:x>
      <cdr:y>0.10584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04056" y="35880"/>
          <a:ext cx="360040" cy="2884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square" lIns="104306" tIns="52153" rIns="104306" bIns="52153" rtlCol="0" anchor="ctr">
          <a:normAutofit/>
        </a:bodyPr>
        <a:lstStyle xmlns:a="http://schemas.openxmlformats.org/drawingml/2006/main"/>
        <a:p xmlns:a="http://schemas.openxmlformats.org/drawingml/2006/main">
          <a:pPr marL="0" marR="0" indent="0" algn="l" defTabSz="1043056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</a:pPr>
          <a:endParaRPr kumimoji="0" lang="ru-RU" sz="2000" b="1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+mj-lt"/>
            <a:ea typeface="+mj-ea"/>
            <a:cs typeface="+mj-cs"/>
          </a:endParaRPr>
        </a:p>
      </cdr:txBody>
    </cdr:sp>
  </cdr:relSizeAnchor>
  <cdr:relSizeAnchor xmlns:cdr="http://schemas.openxmlformats.org/drawingml/2006/chartDrawing">
    <cdr:from>
      <cdr:x>0.07937</cdr:x>
      <cdr:y>0.11733</cdr:y>
    </cdr:from>
    <cdr:to>
      <cdr:x>0.22222</cdr:x>
      <cdr:y>0.19975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60040" y="359492"/>
          <a:ext cx="648072" cy="2525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square" lIns="104306" tIns="52153" rIns="104306" bIns="52153" rtlCol="0" anchor="ctr">
          <a:normAutofit/>
        </a:bodyPr>
        <a:lstStyle xmlns:a="http://schemas.openxmlformats.org/drawingml/2006/main"/>
        <a:p xmlns:a="http://schemas.openxmlformats.org/drawingml/2006/main">
          <a:pPr marL="0" marR="0" indent="0" algn="l" defTabSz="1043056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</a:pPr>
          <a:endParaRPr kumimoji="0" lang="ru-RU" sz="1600" b="1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+mj-lt"/>
            <a:ea typeface="+mj-ea"/>
            <a:cs typeface="+mj-cs"/>
          </a:endParaRPr>
        </a:p>
      </cdr:txBody>
    </cdr:sp>
  </cdr:relSizeAnchor>
  <cdr:relSizeAnchor xmlns:cdr="http://schemas.openxmlformats.org/drawingml/2006/chartDrawing">
    <cdr:from>
      <cdr:x>0.70536</cdr:x>
      <cdr:y>0.55737</cdr:y>
    </cdr:from>
    <cdr:to>
      <cdr:x>0.81463</cdr:x>
      <cdr:y>0.73919</cdr:y>
    </cdr:to>
    <cdr:cxnSp macro="">
      <cdr:nvCxnSpPr>
        <cdr:cNvPr id="5" name="Прямая со стрелкой 4"/>
        <cdr:cNvCxnSpPr/>
      </cdr:nvCxnSpPr>
      <cdr:spPr>
        <a:xfrm xmlns:a="http://schemas.openxmlformats.org/drawingml/2006/main" flipV="1">
          <a:off x="5688632" y="1324459"/>
          <a:ext cx="881274" cy="432044"/>
        </a:xfrm>
        <a:prstGeom xmlns:a="http://schemas.openxmlformats.org/drawingml/2006/main" prst="straightConnector1">
          <a:avLst/>
        </a:prstGeom>
        <a:ln xmlns:a="http://schemas.openxmlformats.org/drawingml/2006/main" w="50800">
          <a:tailEnd type="triangle"/>
        </a:ln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0.8656</cdr:x>
      <cdr:y>0.37555</cdr:y>
    </cdr:from>
    <cdr:to>
      <cdr:x>0.96403</cdr:x>
      <cdr:y>0.67858</cdr:y>
    </cdr:to>
    <cdr:sp macro="" textlink="">
      <cdr:nvSpPr>
        <cdr:cNvPr id="10" name="TextBox 1"/>
        <cdr:cNvSpPr txBox="1"/>
      </cdr:nvSpPr>
      <cdr:spPr>
        <a:xfrm xmlns:a="http://schemas.openxmlformats.org/drawingml/2006/main">
          <a:off x="7604275" y="892407"/>
          <a:ext cx="864705" cy="7200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square" lIns="104306" tIns="52153" rIns="104306" bIns="52153" rtlCol="0" anchor="ctr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indent="0" algn="l" defTabSz="1043056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lang="ru-RU" sz="1400" b="1" kern="1200" dirty="0" smtClean="0">
              <a:solidFill>
                <a:srgbClr val="FF0000"/>
              </a:solidFill>
              <a:latin typeface="+mj-lt"/>
              <a:ea typeface="+mj-ea"/>
              <a:cs typeface="+mj-cs"/>
            </a:rPr>
            <a:t>+ 30 </a:t>
          </a:r>
          <a:r>
            <a: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rPr>
            <a:t>%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4"/>
            <a:ext cx="2945605" cy="496252"/>
          </a:xfrm>
          <a:prstGeom prst="rect">
            <a:avLst/>
          </a:prstGeom>
        </p:spPr>
        <p:txBody>
          <a:bodyPr vert="horz" lIns="91251" tIns="45624" rIns="91251" bIns="4562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66" y="4"/>
            <a:ext cx="2945605" cy="496252"/>
          </a:xfrm>
          <a:prstGeom prst="rect">
            <a:avLst/>
          </a:prstGeom>
        </p:spPr>
        <p:txBody>
          <a:bodyPr vert="horz" lIns="91251" tIns="45624" rIns="91251" bIns="45624" rtlCol="0"/>
          <a:lstStyle>
            <a:lvl1pPr algn="r">
              <a:defRPr sz="1200"/>
            </a:lvl1pPr>
          </a:lstStyle>
          <a:p>
            <a:fld id="{2727EFF7-F05C-481E-98CE-188F9109D641}" type="datetimeFigureOut">
              <a:rPr lang="ru-RU" smtClean="0"/>
              <a:pPr/>
              <a:t>31.05.2019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2" y="9428792"/>
            <a:ext cx="2945605" cy="496251"/>
          </a:xfrm>
          <a:prstGeom prst="rect">
            <a:avLst/>
          </a:prstGeom>
        </p:spPr>
        <p:txBody>
          <a:bodyPr vert="horz" lIns="91251" tIns="45624" rIns="91251" bIns="4562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66" y="9428792"/>
            <a:ext cx="2945605" cy="496251"/>
          </a:xfrm>
          <a:prstGeom prst="rect">
            <a:avLst/>
          </a:prstGeom>
        </p:spPr>
        <p:txBody>
          <a:bodyPr vert="horz" lIns="91251" tIns="45624" rIns="91251" bIns="45624" rtlCol="0" anchor="b"/>
          <a:lstStyle>
            <a:lvl1pPr algn="r">
              <a:defRPr sz="1200"/>
            </a:lvl1pPr>
          </a:lstStyle>
          <a:p>
            <a:fld id="{85EBD2B7-4420-4CA5-B9AA-84E4E91418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43122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4" y="13"/>
            <a:ext cx="2945660" cy="496332"/>
          </a:xfrm>
          <a:prstGeom prst="rect">
            <a:avLst/>
          </a:prstGeom>
        </p:spPr>
        <p:txBody>
          <a:bodyPr vert="horz" lIns="91075" tIns="45537" rIns="91075" bIns="45537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58" y="13"/>
            <a:ext cx="2945660" cy="496332"/>
          </a:xfrm>
          <a:prstGeom prst="rect">
            <a:avLst/>
          </a:prstGeom>
        </p:spPr>
        <p:txBody>
          <a:bodyPr vert="horz" lIns="91075" tIns="45537" rIns="91075" bIns="45537" rtlCol="0"/>
          <a:lstStyle>
            <a:lvl1pPr algn="r">
              <a:defRPr sz="1200"/>
            </a:lvl1pPr>
          </a:lstStyle>
          <a:p>
            <a:fld id="{54B2CB9A-35A0-44DF-9563-3B4294FF58F5}" type="datetimeFigureOut">
              <a:rPr lang="ru-RU" smtClean="0"/>
              <a:pPr/>
              <a:t>31.05.2019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7713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75" tIns="45537" rIns="91075" bIns="45537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9" y="4715168"/>
            <a:ext cx="5438140" cy="4466987"/>
          </a:xfrm>
          <a:prstGeom prst="rect">
            <a:avLst/>
          </a:prstGeom>
        </p:spPr>
        <p:txBody>
          <a:bodyPr vert="horz" lIns="91075" tIns="45537" rIns="91075" bIns="4553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4" y="9428595"/>
            <a:ext cx="2945660" cy="496332"/>
          </a:xfrm>
          <a:prstGeom prst="rect">
            <a:avLst/>
          </a:prstGeom>
        </p:spPr>
        <p:txBody>
          <a:bodyPr vert="horz" lIns="91075" tIns="45537" rIns="91075" bIns="45537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58" y="9428595"/>
            <a:ext cx="2945660" cy="496332"/>
          </a:xfrm>
          <a:prstGeom prst="rect">
            <a:avLst/>
          </a:prstGeom>
        </p:spPr>
        <p:txBody>
          <a:bodyPr vert="horz" lIns="91075" tIns="45537" rIns="91075" bIns="45537" rtlCol="0" anchor="b"/>
          <a:lstStyle>
            <a:lvl1pPr algn="r">
              <a:defRPr sz="1200"/>
            </a:lvl1pPr>
          </a:lstStyle>
          <a:p>
            <a:fld id="{67CAF5B9-CC1E-4A3E-B04F-728BB30B0B5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3256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1576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07882" algn="l" defTabSz="81576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15763" algn="l" defTabSz="81576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23643" algn="l" defTabSz="81576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31525" algn="l" defTabSz="81576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39406" algn="l" defTabSz="81576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47287" algn="l" defTabSz="81576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55169" algn="l" defTabSz="81576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63050" algn="l" defTabSz="81576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AF5B9-CC1E-4A3E-B04F-728BB30B0B5D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17873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руб.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AF5B9-CC1E-4A3E-B04F-728BB30B0B5D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78175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AF5B9-CC1E-4A3E-B04F-728BB30B0B5D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25170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358" y="1071"/>
            <a:ext cx="9142642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2522770"/>
            <a:ext cx="7772400" cy="1102519"/>
          </a:xfrm>
        </p:spPr>
        <p:txBody>
          <a:bodyPr>
            <a:normAutofit/>
          </a:bodyPr>
          <a:lstStyle>
            <a:lvl1pPr>
              <a:defRPr sz="45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2500" b="0">
                <a:solidFill>
                  <a:schemeClr val="bg1"/>
                </a:solidFill>
                <a:latin typeface="+mj-lt"/>
              </a:defRPr>
            </a:lvl1pPr>
            <a:lvl2pPr marL="407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57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36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1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394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72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5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900"/>
            </a:lvl1pPr>
            <a:lvl2pPr marL="407882" indent="0">
              <a:buNone/>
              <a:defRPr sz="2500"/>
            </a:lvl2pPr>
            <a:lvl3pPr marL="815763" indent="0">
              <a:buNone/>
              <a:defRPr sz="2100"/>
            </a:lvl3pPr>
            <a:lvl4pPr marL="1223643" indent="0">
              <a:buNone/>
              <a:defRPr sz="1800"/>
            </a:lvl4pPr>
            <a:lvl5pPr marL="1631525" indent="0">
              <a:buNone/>
              <a:defRPr sz="1800"/>
            </a:lvl5pPr>
            <a:lvl6pPr marL="2039406" indent="0">
              <a:buNone/>
              <a:defRPr sz="1800"/>
            </a:lvl6pPr>
            <a:lvl7pPr marL="2447287" indent="0">
              <a:buNone/>
              <a:defRPr sz="1800"/>
            </a:lvl7pPr>
            <a:lvl8pPr marL="2855169" indent="0">
              <a:buNone/>
              <a:defRPr sz="1800"/>
            </a:lvl8pPr>
            <a:lvl9pPr marL="3263050" indent="0">
              <a:buNone/>
              <a:defRPr sz="18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300"/>
            </a:lvl1pPr>
            <a:lvl2pPr marL="407882" indent="0">
              <a:buNone/>
              <a:defRPr sz="1100"/>
            </a:lvl2pPr>
            <a:lvl3pPr marL="815763" indent="0">
              <a:buNone/>
              <a:defRPr sz="900"/>
            </a:lvl3pPr>
            <a:lvl4pPr marL="1223643" indent="0">
              <a:buNone/>
              <a:defRPr sz="800"/>
            </a:lvl4pPr>
            <a:lvl5pPr marL="1631525" indent="0">
              <a:buNone/>
              <a:defRPr sz="800"/>
            </a:lvl5pPr>
            <a:lvl6pPr marL="2039406" indent="0">
              <a:buNone/>
              <a:defRPr sz="800"/>
            </a:lvl6pPr>
            <a:lvl7pPr marL="2447287" indent="0">
              <a:buNone/>
              <a:defRPr sz="800"/>
            </a:lvl7pPr>
            <a:lvl8pPr marL="2855169" indent="0">
              <a:buNone/>
              <a:defRPr sz="800"/>
            </a:lvl8pPr>
            <a:lvl9pPr marL="3263050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0" y="227409"/>
            <a:ext cx="2405063" cy="4838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227409"/>
            <a:ext cx="7065962" cy="4838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361" y="1436"/>
            <a:ext cx="9142643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39" y="1205155"/>
            <a:ext cx="7320689" cy="3621940"/>
          </a:xfrm>
        </p:spPr>
        <p:txBody>
          <a:bodyPr/>
          <a:lstStyle>
            <a:lvl1pPr marL="284319" indent="0">
              <a:buFontTx/>
              <a:buNone/>
              <a:defRPr b="1">
                <a:latin typeface="+mj-lt"/>
              </a:defRPr>
            </a:lvl1pPr>
            <a:lvl2pPr marL="281835" indent="2485">
              <a:defRPr>
                <a:latin typeface="+mj-lt"/>
              </a:defRPr>
            </a:lvl2pPr>
            <a:lvl3pPr marL="491660" indent="-203616">
              <a:tabLst/>
              <a:defRPr>
                <a:latin typeface="+mj-lt"/>
              </a:defRPr>
            </a:lvl3pPr>
            <a:lvl4pPr marL="0" indent="281835">
              <a:lnSpc>
                <a:spcPts val="1409"/>
              </a:lnSpc>
              <a:spcBef>
                <a:spcPts val="313"/>
              </a:spcBef>
              <a:defRPr>
                <a:latin typeface="+mj-lt"/>
              </a:defRPr>
            </a:lvl4pPr>
            <a:lvl5pPr>
              <a:lnSpc>
                <a:spcPts val="1409"/>
              </a:lnSpc>
              <a:spcBef>
                <a:spcPts val="313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5926640" y="3845308"/>
            <a:ext cx="923618" cy="282640"/>
          </a:xfrm>
          <a:prstGeom prst="rect">
            <a:avLst/>
          </a:prstGeom>
          <a:noFill/>
        </p:spPr>
        <p:txBody>
          <a:bodyPr wrap="square" lIns="71514" tIns="35757" rIns="71514" bIns="35757" rtlCol="0">
            <a:noAutofit/>
          </a:bodyPr>
          <a:lstStyle/>
          <a:p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822635" y="375804"/>
            <a:ext cx="7337192" cy="829352"/>
          </a:xfrm>
        </p:spPr>
        <p:txBody>
          <a:bodyPr/>
          <a:lstStyle>
            <a:lvl1pPr marL="0" marR="0" indent="0" defTabSz="81576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marL="0" marR="0" lvl="0" indent="0" defTabSz="81576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4" y="354"/>
            <a:ext cx="9142643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39" y="1205155"/>
            <a:ext cx="7320689" cy="3621940"/>
          </a:xfrm>
        </p:spPr>
        <p:txBody>
          <a:bodyPr/>
          <a:lstStyle>
            <a:lvl1pPr marL="284319" indent="0">
              <a:buFontTx/>
              <a:buNone/>
              <a:defRPr b="1">
                <a:latin typeface="+mj-lt"/>
              </a:defRPr>
            </a:lvl1pPr>
            <a:lvl2pPr marL="284319" indent="0">
              <a:defRPr>
                <a:latin typeface="+mj-lt"/>
              </a:defRPr>
            </a:lvl2pPr>
            <a:lvl3pPr marL="491660" indent="-203616">
              <a:defRPr>
                <a:latin typeface="+mj-lt"/>
              </a:defRPr>
            </a:lvl3pPr>
            <a:lvl4pPr marL="0" indent="281835">
              <a:defRPr>
                <a:latin typeface="+mj-lt"/>
              </a:defRPr>
            </a:lvl4pPr>
            <a:lvl5pPr marL="1122374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821926" y="375804"/>
            <a:ext cx="7337901" cy="829352"/>
          </a:xfrm>
        </p:spPr>
        <p:txBody>
          <a:bodyPr/>
          <a:lstStyle>
            <a:lvl1pPr marL="0" marR="0" indent="0" defTabSz="81576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marL="0" marR="0" lvl="0" indent="0" defTabSz="81576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4" y="3"/>
            <a:ext cx="9142643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9" y="759380"/>
            <a:ext cx="7320689" cy="1518472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39" y="2572291"/>
            <a:ext cx="7320689" cy="2254803"/>
          </a:xfrm>
        </p:spPr>
        <p:txBody>
          <a:bodyPr anchor="t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78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157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2364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6315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03940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44728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85516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2630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361" y="1436"/>
            <a:ext cx="9142643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375802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5" y="1205153"/>
            <a:ext cx="3620764" cy="352184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33" y="1205153"/>
            <a:ext cx="3644897" cy="352184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375800"/>
            <a:ext cx="7864166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38" y="1205154"/>
            <a:ext cx="3674753" cy="42600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7882" indent="0">
              <a:buNone/>
              <a:defRPr sz="1800" b="1"/>
            </a:lvl2pPr>
            <a:lvl3pPr marL="815763" indent="0">
              <a:buNone/>
              <a:defRPr sz="1600" b="1"/>
            </a:lvl3pPr>
            <a:lvl4pPr marL="1223643" indent="0">
              <a:buNone/>
              <a:defRPr sz="1400" b="1"/>
            </a:lvl4pPr>
            <a:lvl5pPr marL="1631525" indent="0">
              <a:buNone/>
              <a:defRPr sz="1400" b="1"/>
            </a:lvl5pPr>
            <a:lvl6pPr marL="2039406" indent="0">
              <a:buNone/>
              <a:defRPr sz="1400" b="1"/>
            </a:lvl6pPr>
            <a:lvl7pPr marL="2447287" indent="0">
              <a:buNone/>
              <a:defRPr sz="1400" b="1"/>
            </a:lvl7pPr>
            <a:lvl8pPr marL="2855169" indent="0">
              <a:buNone/>
              <a:defRPr sz="1400" b="1"/>
            </a:lvl8pPr>
            <a:lvl9pPr marL="3263050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38" y="1631157"/>
            <a:ext cx="3674753" cy="319593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3" y="1205154"/>
            <a:ext cx="3587825" cy="42600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7882" indent="0">
              <a:buNone/>
              <a:defRPr sz="1800" b="1"/>
            </a:lvl2pPr>
            <a:lvl3pPr marL="815763" indent="0">
              <a:buNone/>
              <a:defRPr sz="1600" b="1"/>
            </a:lvl3pPr>
            <a:lvl4pPr marL="1223643" indent="0">
              <a:buNone/>
              <a:defRPr sz="1400" b="1"/>
            </a:lvl4pPr>
            <a:lvl5pPr marL="1631525" indent="0">
              <a:buNone/>
              <a:defRPr sz="1400" b="1"/>
            </a:lvl5pPr>
            <a:lvl6pPr marL="2039406" indent="0">
              <a:buNone/>
              <a:defRPr sz="1400" b="1"/>
            </a:lvl6pPr>
            <a:lvl7pPr marL="2447287" indent="0">
              <a:buNone/>
              <a:defRPr sz="1400" b="1"/>
            </a:lvl7pPr>
            <a:lvl8pPr marL="2855169" indent="0">
              <a:buNone/>
              <a:defRPr sz="1400" b="1"/>
            </a:lvl8pPr>
            <a:lvl9pPr marL="3263050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3" y="1641073"/>
            <a:ext cx="3587825" cy="318602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361" y="1436"/>
            <a:ext cx="9142643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375802"/>
            <a:ext cx="7864166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91048" y="4404443"/>
            <a:ext cx="567428" cy="489830"/>
          </a:xfrm>
          <a:prstGeom prst="rect">
            <a:avLst/>
          </a:prstGeom>
        </p:spPr>
        <p:txBody>
          <a:bodyPr vert="horz" lIns="81576" tIns="40789" rIns="81576" bIns="40789" rtlCol="0" anchor="ctr">
            <a:normAutofit/>
          </a:bodyPr>
          <a:lstStyle>
            <a:lvl1pPr algn="ctr">
              <a:defRPr sz="2100" i="0">
                <a:solidFill>
                  <a:schemeClr val="bg1"/>
                </a:solidFill>
                <a:latin typeface="+mj-lt"/>
              </a:defRPr>
            </a:lvl1pPr>
          </a:lstStyle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790"/>
            <a:ext cx="3008313" cy="871537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325"/>
            <a:ext cx="3008313" cy="3518297"/>
          </a:xfrm>
        </p:spPr>
        <p:txBody>
          <a:bodyPr/>
          <a:lstStyle>
            <a:lvl1pPr marL="0" indent="0">
              <a:buNone/>
              <a:defRPr sz="1300"/>
            </a:lvl1pPr>
            <a:lvl2pPr marL="407882" indent="0">
              <a:buNone/>
              <a:defRPr sz="1100"/>
            </a:lvl2pPr>
            <a:lvl3pPr marL="815763" indent="0">
              <a:buNone/>
              <a:defRPr sz="900"/>
            </a:lvl3pPr>
            <a:lvl4pPr marL="1223643" indent="0">
              <a:buNone/>
              <a:defRPr sz="800"/>
            </a:lvl4pPr>
            <a:lvl5pPr marL="1631525" indent="0">
              <a:buNone/>
              <a:defRPr sz="800"/>
            </a:lvl5pPr>
            <a:lvl6pPr marL="2039406" indent="0">
              <a:buNone/>
              <a:defRPr sz="800"/>
            </a:lvl6pPr>
            <a:lvl7pPr marL="2447287" indent="0">
              <a:buNone/>
              <a:defRPr sz="800"/>
            </a:lvl7pPr>
            <a:lvl8pPr marL="2855169" indent="0">
              <a:buNone/>
              <a:defRPr sz="800"/>
            </a:lvl8pPr>
            <a:lvl9pPr marL="3263050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957" y="367519"/>
            <a:ext cx="7343873" cy="832711"/>
          </a:xfrm>
          <a:prstGeom prst="rect">
            <a:avLst/>
          </a:prstGeom>
        </p:spPr>
        <p:txBody>
          <a:bodyPr vert="horz" lIns="81576" tIns="40789" rIns="81576" bIns="40789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5957" y="1200151"/>
            <a:ext cx="7343873" cy="3626943"/>
          </a:xfrm>
          <a:prstGeom prst="rect">
            <a:avLst/>
          </a:prstGeom>
        </p:spPr>
        <p:txBody>
          <a:bodyPr vert="horz" lIns="81576" tIns="40789" rIns="81576" bIns="40789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4"/>
            <a:ext cx="2133600" cy="273844"/>
          </a:xfrm>
          <a:prstGeom prst="rect">
            <a:avLst/>
          </a:prstGeom>
        </p:spPr>
        <p:txBody>
          <a:bodyPr vert="horz" lIns="81576" tIns="40789" rIns="81576" bIns="40789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3" y="4767264"/>
            <a:ext cx="2895600" cy="273844"/>
          </a:xfrm>
          <a:prstGeom prst="rect">
            <a:avLst/>
          </a:prstGeom>
        </p:spPr>
        <p:txBody>
          <a:bodyPr vert="horz" lIns="81576" tIns="40789" rIns="81576" bIns="40789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084" y="4531069"/>
            <a:ext cx="619711" cy="473875"/>
          </a:xfrm>
          <a:prstGeom prst="rect">
            <a:avLst/>
          </a:prstGeom>
        </p:spPr>
        <p:txBody>
          <a:bodyPr vert="horz" lIns="81576" tIns="40789" rIns="81576" bIns="40789" rtlCol="0" anchor="ctr">
            <a:normAutofit/>
          </a:bodyPr>
          <a:lstStyle>
            <a:lvl1pPr algn="ctr">
              <a:lnSpc>
                <a:spcPts val="1877"/>
              </a:lnSpc>
              <a:defRPr sz="2100">
                <a:solidFill>
                  <a:schemeClr val="bg1"/>
                </a:solidFill>
              </a:defRPr>
            </a:lvl1pPr>
          </a:lstStyle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815763" rtl="0" eaLnBrk="1" latinLnBrk="0" hangingPunct="1">
        <a:lnSpc>
          <a:spcPts val="4066"/>
        </a:lnSpc>
        <a:spcBef>
          <a:spcPct val="0"/>
        </a:spcBef>
        <a:buNone/>
        <a:defRPr sz="33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284319" indent="0" algn="l" defTabSz="815763" rtl="0" eaLnBrk="1" latinLnBrk="0" hangingPunct="1">
        <a:spcBef>
          <a:spcPct val="20000"/>
        </a:spcBef>
        <a:buFont typeface="+mj-lt"/>
        <a:buNone/>
        <a:defRPr sz="29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284319" indent="0" algn="l" defTabSz="815763" rtl="0" eaLnBrk="1" latinLnBrk="0" hangingPunct="1">
        <a:spcBef>
          <a:spcPct val="20000"/>
        </a:spcBef>
        <a:buFont typeface="Arial" pitchFamily="34" charset="0"/>
        <a:buNone/>
        <a:defRPr sz="19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557463" indent="-203616" algn="l" defTabSz="815763" rtl="0" eaLnBrk="1" latinLnBrk="0" hangingPunct="1">
        <a:spcBef>
          <a:spcPct val="20000"/>
        </a:spcBef>
        <a:buFont typeface="Arial" pitchFamily="34" charset="0"/>
        <a:buChar char="•"/>
        <a:defRPr sz="19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281835" algn="just" defTabSz="815763" rtl="0" eaLnBrk="1" latinLnBrk="0" hangingPunct="1">
        <a:lnSpc>
          <a:spcPts val="1409"/>
        </a:lnSpc>
        <a:spcBef>
          <a:spcPts val="313"/>
        </a:spcBef>
        <a:buFont typeface="Arial" pitchFamily="34" charset="0"/>
        <a:buNone/>
        <a:tabLst/>
        <a:defRPr sz="13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1122374" indent="0" algn="l" defTabSz="815763" rtl="0" eaLnBrk="1" latinLnBrk="0" hangingPunct="1">
        <a:lnSpc>
          <a:spcPts val="1409"/>
        </a:lnSpc>
        <a:spcBef>
          <a:spcPts val="313"/>
        </a:spcBef>
        <a:buFont typeface="Arial" pitchFamily="34" charset="0"/>
        <a:buNone/>
        <a:defRPr sz="11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2243347" indent="-203940" algn="l" defTabSz="81576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1227" indent="-203940" algn="l" defTabSz="81576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59109" indent="-203940" algn="l" defTabSz="81576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66990" indent="-203940" algn="l" defTabSz="81576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1576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7882" algn="l" defTabSz="81576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5763" algn="l" defTabSz="81576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3643" algn="l" defTabSz="81576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1525" algn="l" defTabSz="81576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39406" algn="l" defTabSz="81576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7287" algn="l" defTabSz="81576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5169" algn="l" defTabSz="81576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3050" algn="l" defTabSz="81576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12" Type="http://schemas.openxmlformats.org/officeDocument/2006/relationships/image" Target="../media/image2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microsoft.com/office/2007/relationships/hdphoto" Target="../media/hdphoto2.wdp"/><Relationship Id="rId5" Type="http://schemas.openxmlformats.org/officeDocument/2006/relationships/image" Target="../media/image19.png"/><Relationship Id="rId10" Type="http://schemas.openxmlformats.org/officeDocument/2006/relationships/image" Target="../media/image23.png"/><Relationship Id="rId4" Type="http://schemas.openxmlformats.org/officeDocument/2006/relationships/image" Target="../media/image18.png"/><Relationship Id="rId9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Box 7"/>
          <p:cNvSpPr txBox="1">
            <a:spLocks noChangeArrowheads="1"/>
          </p:cNvSpPr>
          <p:nvPr/>
        </p:nvSpPr>
        <p:spPr bwMode="auto">
          <a:xfrm>
            <a:off x="323528" y="2130903"/>
            <a:ext cx="8568952" cy="564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1561" tIns="35780" rIns="71561" bIns="3578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816008" eaLnBrk="1" hangingPunct="1"/>
            <a:r>
              <a:rPr lang="ru-RU" alt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Доклад и.о. начальника отдела налогообложения имущества</a:t>
            </a:r>
            <a:r>
              <a:rPr lang="ru-RU" alt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А.Ф. Габдуллиной</a:t>
            </a:r>
            <a:endParaRPr lang="ru-RU" alt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362246" y="2669716"/>
            <a:ext cx="8568952" cy="1626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1561" tIns="35780" rIns="71561" bIns="3578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816008" eaLnBrk="1" hangingPunct="1"/>
            <a:endParaRPr lang="ru-RU" altLang="ru-RU" sz="19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816008" eaLnBrk="1" hangingPunct="1"/>
            <a:r>
              <a:rPr lang="ru-RU" altLang="ru-RU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Актуальные вопросы администрирования </a:t>
            </a:r>
            <a:r>
              <a:rPr lang="ru-RU" altLang="ru-RU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имущественных налогов физических </a:t>
            </a:r>
            <a:r>
              <a:rPr lang="ru-RU" altLang="ru-RU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лиц. Повышение роли имущественных налогов в формировании консолидированного бюджета Ямало-Ненецкого автономного округа</a:t>
            </a:r>
            <a:endParaRPr lang="ru-RU" altLang="ru-RU" sz="1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816008" eaLnBrk="1" hangingPunct="1"/>
            <a:r>
              <a:rPr lang="ru-RU" altLang="ru-RU" sz="1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altLang="ru-RU" sz="1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endParaRPr lang="ru-RU" altLang="ru-RU" sz="1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5928" y="4289797"/>
            <a:ext cx="8416551" cy="633135"/>
          </a:xfrm>
          <a:prstGeom prst="rect">
            <a:avLst/>
          </a:prstGeom>
        </p:spPr>
        <p:txBody>
          <a:bodyPr wrap="none" lIns="95462" tIns="47731" rIns="95462" bIns="47731" anchor="ctr">
            <a:normAutofit/>
          </a:bodyPr>
          <a:lstStyle/>
          <a:p>
            <a:pPr algn="ctr" defTabSz="954576">
              <a:defRPr/>
            </a:pPr>
            <a:r>
              <a:rPr lang="ru-RU" sz="1300" dirty="0" smtClean="0">
                <a:solidFill>
                  <a:srgbClr val="005A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03.06.2019</a:t>
            </a:r>
            <a:endParaRPr lang="ru-RU" sz="1300" dirty="0">
              <a:solidFill>
                <a:srgbClr val="005AA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475930" y="1739039"/>
            <a:ext cx="8416550" cy="287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1561" tIns="35780" rIns="71561" bIns="3578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816008" eaLnBrk="1" hangingPunct="1"/>
            <a:r>
              <a:rPr lang="ru-RU" altLang="ru-RU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ФНС России по Ямало-Ненецкому автономному округу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1" y="557533"/>
            <a:ext cx="1398588" cy="1083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875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7841" y="220567"/>
            <a:ext cx="8189413" cy="829352"/>
          </a:xfrm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19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Сумма исчисленного транспортного налога физическим лицам в отношении легковых автомобилей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310894" y="4458449"/>
            <a:ext cx="2647705" cy="422707"/>
          </a:xfrm>
          <a:prstGeom prst="rect">
            <a:avLst/>
          </a:prstGeom>
        </p:spPr>
        <p:txBody>
          <a:bodyPr vert="horz" wrap="square" lIns="81593" tIns="40797" rIns="81593" bIns="40797" rtlCol="0" anchor="ctr">
            <a:normAutofit fontScale="70000" lnSpcReduction="20000"/>
          </a:bodyPr>
          <a:lstStyle/>
          <a:p>
            <a:pPr defTabSz="815929">
              <a:spcBef>
                <a:spcPct val="0"/>
              </a:spcBef>
            </a:pPr>
            <a:endParaRPr lang="ru-RU" sz="3800" b="1" dirty="0">
              <a:solidFill>
                <a:srgbClr val="005AA9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88025" y="3075807"/>
            <a:ext cx="3786321" cy="605394"/>
          </a:xfrm>
          <a:prstGeom prst="rect">
            <a:avLst/>
          </a:prstGeom>
        </p:spPr>
        <p:txBody>
          <a:bodyPr vert="horz" wrap="square" lIns="81617" tIns="40809" rIns="81617" bIns="40809" rtlCol="0" anchor="ctr">
            <a:noAutofit/>
          </a:bodyPr>
          <a:lstStyle/>
          <a:p>
            <a:pPr defTabSz="816174">
              <a:lnSpc>
                <a:spcPts val="1200"/>
              </a:lnSpc>
              <a:spcBef>
                <a:spcPct val="0"/>
              </a:spcBef>
            </a:pPr>
            <a:endParaRPr lang="ru-RU" sz="1200" dirty="0">
              <a:latin typeface="+mj-lt"/>
              <a:ea typeface="+mj-ea"/>
              <a:cs typeface="+mj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88025" y="1723347"/>
            <a:ext cx="3786321" cy="661710"/>
          </a:xfrm>
          <a:prstGeom prst="rect">
            <a:avLst/>
          </a:prstGeom>
        </p:spPr>
        <p:txBody>
          <a:bodyPr vert="horz" wrap="square" lIns="81617" tIns="40809" rIns="81617" bIns="40809" rtlCol="0" anchor="ctr">
            <a:noAutofit/>
          </a:bodyPr>
          <a:lstStyle/>
          <a:p>
            <a:pPr defTabSz="816174">
              <a:lnSpc>
                <a:spcPts val="1200"/>
              </a:lnSpc>
              <a:spcBef>
                <a:spcPct val="0"/>
              </a:spcBef>
            </a:pPr>
            <a:endParaRPr lang="ru-RU" sz="1200" dirty="0">
              <a:latin typeface="+mj-lt"/>
              <a:ea typeface="+mj-ea"/>
              <a:cs typeface="+mj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88025" y="2385057"/>
            <a:ext cx="3786321" cy="598330"/>
          </a:xfrm>
          <a:prstGeom prst="rect">
            <a:avLst/>
          </a:prstGeom>
        </p:spPr>
        <p:txBody>
          <a:bodyPr vert="horz" wrap="square" lIns="81617" tIns="40809" rIns="81617" bIns="40809" rtlCol="0" anchor="ctr">
            <a:noAutofit/>
          </a:bodyPr>
          <a:lstStyle/>
          <a:p>
            <a:pPr defTabSz="816174">
              <a:lnSpc>
                <a:spcPts val="1200"/>
              </a:lnSpc>
              <a:spcBef>
                <a:spcPct val="0"/>
              </a:spcBef>
            </a:pPr>
            <a:endParaRPr lang="ru-RU" sz="1200" dirty="0">
              <a:latin typeface="+mj-lt"/>
              <a:ea typeface="+mj-ea"/>
              <a:cs typeface="+mj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142298" y="1191427"/>
            <a:ext cx="864096" cy="605394"/>
          </a:xfrm>
          <a:prstGeom prst="rect">
            <a:avLst/>
          </a:prstGeom>
        </p:spPr>
        <p:txBody>
          <a:bodyPr vert="horz" wrap="square" lIns="104290" tIns="52145" rIns="104290" bIns="52145" rtlCol="0" anchor="ctr">
            <a:normAutofit/>
          </a:bodyPr>
          <a:lstStyle/>
          <a:p>
            <a:pPr algn="ctr" defTabSz="1042899">
              <a:spcBef>
                <a:spcPct val="0"/>
              </a:spcBef>
            </a:pPr>
            <a:endParaRPr lang="ru-RU" sz="2000" b="1" dirty="0"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3" name="Диаграмма 22"/>
          <p:cNvGraphicFramePr/>
          <p:nvPr>
            <p:extLst>
              <p:ext uri="{D42A27DB-BD31-4B8C-83A1-F6EECF244321}">
                <p14:modId xmlns:p14="http://schemas.microsoft.com/office/powerpoint/2010/main" val="2851472499"/>
              </p:ext>
            </p:extLst>
          </p:nvPr>
        </p:nvGraphicFramePr>
        <p:xfrm>
          <a:off x="384931" y="2983387"/>
          <a:ext cx="6957923" cy="1616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795140326"/>
              </p:ext>
            </p:extLst>
          </p:nvPr>
        </p:nvGraphicFramePr>
        <p:xfrm>
          <a:off x="384932" y="1245982"/>
          <a:ext cx="6896348" cy="1616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9" name="TextBox 1"/>
          <p:cNvSpPr txBox="1"/>
          <p:nvPr/>
        </p:nvSpPr>
        <p:spPr>
          <a:xfrm>
            <a:off x="1080396" y="3316445"/>
            <a:ext cx="3263450" cy="283947"/>
          </a:xfrm>
          <a:prstGeom prst="rect">
            <a:avLst/>
          </a:prstGeom>
        </p:spPr>
        <p:txBody>
          <a:bodyPr vert="horz" wrap="square" lIns="81630" tIns="40815" rIns="81630" bIns="40815" rtlCol="0" anchor="ctr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816296">
              <a:spcBef>
                <a:spcPct val="0"/>
              </a:spcBef>
            </a:pPr>
            <a:r>
              <a:rPr lang="ru-RU" sz="13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36 тыс. – ТС до 150 л.с. включительно</a:t>
            </a:r>
          </a:p>
          <a:p>
            <a:pPr defTabSz="816296">
              <a:spcBef>
                <a:spcPct val="0"/>
              </a:spcBef>
            </a:pPr>
            <a:endParaRPr lang="ru-RU" sz="1300" b="1" dirty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167041" y="1491572"/>
            <a:ext cx="1416214" cy="587796"/>
          </a:xfrm>
          <a:prstGeom prst="rect">
            <a:avLst/>
          </a:prstGeom>
        </p:spPr>
        <p:txBody>
          <a:bodyPr vert="horz" wrap="square" lIns="104290" tIns="52145" rIns="104290" bIns="52145" rtlCol="0" anchor="ctr">
            <a:normAutofit fontScale="92500" lnSpcReduction="20000"/>
          </a:bodyPr>
          <a:lstStyle/>
          <a:p>
            <a:pPr algn="ctr" defTabSz="1042899">
              <a:spcBef>
                <a:spcPct val="0"/>
              </a:spcBef>
            </a:pPr>
            <a:r>
              <a:rPr lang="ru-RU" sz="13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Сумма начисленного налога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312067" y="2976686"/>
            <a:ext cx="1293065" cy="610822"/>
          </a:xfrm>
          <a:prstGeom prst="rect">
            <a:avLst/>
          </a:prstGeom>
        </p:spPr>
        <p:txBody>
          <a:bodyPr vert="horz" wrap="square" lIns="104290" tIns="52145" rIns="104290" bIns="52145" rtlCol="0" anchor="ctr">
            <a:noAutofit/>
          </a:bodyPr>
          <a:lstStyle/>
          <a:p>
            <a:pPr algn="ctr" defTabSz="1042899">
              <a:spcBef>
                <a:spcPct val="0"/>
              </a:spcBef>
            </a:pPr>
            <a:r>
              <a:rPr lang="ru-RU" sz="13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Кол-во ТС, по которым исчислен налог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7567789" y="3802853"/>
            <a:ext cx="614720" cy="32120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71561" tIns="35780" rIns="71561" bIns="35780" rtlCol="0" anchor="ctr"/>
          <a:lstStyle/>
          <a:p>
            <a:pPr algn="ctr"/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7599019" y="2179886"/>
            <a:ext cx="614720" cy="29389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71561" tIns="35780" rIns="71561" bIns="35780" rtlCol="0" anchor="ctr"/>
          <a:lstStyle/>
          <a:p>
            <a:pPr algn="ctr"/>
            <a:endParaRPr lang="ru-RU" dirty="0"/>
          </a:p>
        </p:txBody>
      </p:sp>
      <p:sp>
        <p:nvSpPr>
          <p:cNvPr id="12" name="TextBox 1"/>
          <p:cNvSpPr txBox="1"/>
          <p:nvPr/>
        </p:nvSpPr>
        <p:spPr>
          <a:xfrm>
            <a:off x="1000678" y="1576398"/>
            <a:ext cx="3787347" cy="293898"/>
          </a:xfrm>
          <a:prstGeom prst="rect">
            <a:avLst/>
          </a:prstGeom>
        </p:spPr>
        <p:txBody>
          <a:bodyPr vert="horz" wrap="square" lIns="81630" tIns="40815" rIns="81630" bIns="40815" rtlCol="0" anchor="ctr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816296">
              <a:spcBef>
                <a:spcPct val="0"/>
              </a:spcBef>
            </a:pPr>
            <a:r>
              <a:rPr lang="ru-RU" sz="13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51 млн. руб.  – ТС до 150 л.с. включительно</a:t>
            </a:r>
          </a:p>
          <a:p>
            <a:pPr defTabSz="816296">
              <a:spcBef>
                <a:spcPct val="0"/>
              </a:spcBef>
            </a:pPr>
            <a:endParaRPr lang="ru-RU" sz="1300" b="1" dirty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4664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3028" y="616055"/>
            <a:ext cx="4494941" cy="73112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lnSpc>
                <a:spcPts val="1722"/>
              </a:lnSpc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2017 год по автономному округу сформировано порядка 230 тыс. сводных налоговых уведомлений на уплату имущественных налогов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58" y="1934971"/>
            <a:ext cx="2183004" cy="1065801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7089" y="1946174"/>
            <a:ext cx="2366802" cy="1054598"/>
          </a:xfrm>
        </p:spPr>
      </p:pic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3305904" y="1445142"/>
            <a:ext cx="2339832" cy="440476"/>
          </a:xfrm>
        </p:spPr>
        <p:txBody>
          <a:bodyPr>
            <a:noAutofit/>
          </a:bodyPr>
          <a:lstStyle/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Земельный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 ФЛ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4294967295"/>
          </p:nvPr>
        </p:nvSpPr>
        <p:spPr>
          <a:xfrm>
            <a:off x="715213" y="1399263"/>
            <a:ext cx="2356589" cy="538813"/>
          </a:xfrm>
        </p:spPr>
        <p:txBody>
          <a:bodyPr>
            <a:norm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Транспортный налог ФЛ</a:t>
            </a:r>
          </a:p>
        </p:txBody>
      </p:sp>
      <p:sp>
        <p:nvSpPr>
          <p:cNvPr id="9" name="Стрелка вправо 8"/>
          <p:cNvSpPr/>
          <p:nvPr/>
        </p:nvSpPr>
        <p:spPr>
          <a:xfrm>
            <a:off x="5495618" y="760082"/>
            <a:ext cx="677320" cy="342881"/>
          </a:xfrm>
          <a:prstGeom prst="rightArrow">
            <a:avLst>
              <a:gd name="adj1" fmla="val 24539"/>
              <a:gd name="adj2" fmla="val 5000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71561" tIns="35780" rIns="71561" bIns="35780"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540744" y="723345"/>
            <a:ext cx="1787303" cy="41635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71561" tIns="35780" rIns="71561" bIns="35780" rtlCol="0" anchor="ctr"/>
          <a:lstStyle/>
          <a:p>
            <a:pPr algn="ctr"/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926639" y="1347175"/>
            <a:ext cx="2093534" cy="489830"/>
          </a:xfrm>
          <a:prstGeom prst="rect">
            <a:avLst/>
          </a:prstGeom>
        </p:spPr>
        <p:txBody>
          <a:bodyPr vert="horz" wrap="square" lIns="81630" tIns="40815" rIns="81630" bIns="40815" rtlCol="0" anchor="ctr">
            <a:normAutofit lnSpcReduction="10000"/>
          </a:bodyPr>
          <a:lstStyle/>
          <a:p>
            <a:pPr defTabSz="816296">
              <a:spcBef>
                <a:spcPct val="0"/>
              </a:spcBef>
            </a:pPr>
            <a:r>
              <a:rPr lang="ru-RU" sz="1400" b="1" dirty="0">
                <a:solidFill>
                  <a:srgbClr val="005AA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Налог на имущество ФЛ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42384" y="612431"/>
            <a:ext cx="1785662" cy="636779"/>
          </a:xfrm>
          <a:prstGeom prst="rect">
            <a:avLst/>
          </a:prstGeom>
        </p:spPr>
        <p:txBody>
          <a:bodyPr vert="horz" wrap="square" lIns="81630" tIns="40815" rIns="81630" bIns="40815" rtlCol="0" anchor="ctr">
            <a:normAutofit/>
          </a:bodyPr>
          <a:lstStyle/>
          <a:p>
            <a:pPr defTabSz="816296">
              <a:spcBef>
                <a:spcPct val="0"/>
              </a:spcBef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707,8</a:t>
            </a:r>
            <a:r>
              <a:rPr lang="ru-RU" sz="14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млн. рублей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46975" y="269550"/>
            <a:ext cx="6526901" cy="342881"/>
          </a:xfrm>
          <a:prstGeom prst="rect">
            <a:avLst/>
          </a:prstGeom>
        </p:spPr>
        <p:txBody>
          <a:bodyPr vert="horz" wrap="square" lIns="81630" tIns="40815" rIns="81630" bIns="40815" rtlCol="0" anchor="ctr">
            <a:normAutofit/>
          </a:bodyPr>
          <a:lstStyle/>
          <a:p>
            <a:pPr defTabSz="816296">
              <a:spcBef>
                <a:spcPct val="0"/>
              </a:spcBef>
            </a:pPr>
            <a:r>
              <a:rPr lang="ru-RU" b="1" dirty="0">
                <a:solidFill>
                  <a:srgbClr val="005AA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Администрирование имущественных налогов физических лиц</a:t>
            </a:r>
          </a:p>
        </p:txBody>
      </p:sp>
      <p:pic>
        <p:nvPicPr>
          <p:cNvPr id="14" name="Объект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395" y="1934971"/>
            <a:ext cx="2162745" cy="1065801"/>
          </a:xfrm>
          <a:prstGeom prst="rect">
            <a:avLst/>
          </a:prstGeom>
        </p:spPr>
      </p:pic>
      <p:sp>
        <p:nvSpPr>
          <p:cNvPr id="15" name="Левая фигурная скобка 14"/>
          <p:cNvSpPr/>
          <p:nvPr/>
        </p:nvSpPr>
        <p:spPr>
          <a:xfrm rot="16200000">
            <a:off x="4116504" y="670083"/>
            <a:ext cx="440846" cy="6873899"/>
          </a:xfrm>
          <a:prstGeom prst="leftBrace">
            <a:avLst>
              <a:gd name="adj1" fmla="val 73454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71561" tIns="35780" rIns="71561" bIns="35780" rtlCol="0" anchor="ctr"/>
          <a:lstStyle/>
          <a:p>
            <a:pPr algn="ctr"/>
            <a:endParaRPr lang="ru-RU" dirty="0"/>
          </a:p>
        </p:txBody>
      </p:sp>
      <p:sp>
        <p:nvSpPr>
          <p:cNvPr id="16" name="Стрелка вправо 15"/>
          <p:cNvSpPr/>
          <p:nvPr/>
        </p:nvSpPr>
        <p:spPr>
          <a:xfrm rot="16200000">
            <a:off x="1538367" y="4313149"/>
            <a:ext cx="340835" cy="369447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71561" tIns="35780" rIns="71561" bIns="35780" rtlCol="0" anchor="ctr"/>
          <a:lstStyle/>
          <a:p>
            <a:pPr algn="ctr"/>
            <a:endParaRPr lang="ru-RU" dirty="0"/>
          </a:p>
        </p:txBody>
      </p:sp>
      <p:sp>
        <p:nvSpPr>
          <p:cNvPr id="17" name="Стрелка вправо 16"/>
          <p:cNvSpPr/>
          <p:nvPr/>
        </p:nvSpPr>
        <p:spPr>
          <a:xfrm rot="16200000">
            <a:off x="4167215" y="4335841"/>
            <a:ext cx="339421" cy="369447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71561" tIns="35780" rIns="71561" bIns="35780" rtlCol="0" anchor="ctr"/>
          <a:lstStyle/>
          <a:p>
            <a:pPr algn="ctr"/>
            <a:endParaRPr lang="ru-RU" dirty="0"/>
          </a:p>
        </p:txBody>
      </p:sp>
      <p:sp>
        <p:nvSpPr>
          <p:cNvPr id="18" name="Стрелка вправо 17"/>
          <p:cNvSpPr/>
          <p:nvPr/>
        </p:nvSpPr>
        <p:spPr>
          <a:xfrm rot="16200000">
            <a:off x="7005121" y="4336546"/>
            <a:ext cx="340834" cy="369447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71561" tIns="35780" rIns="71561" bIns="35780" rtlCol="0" anchor="ctr"/>
          <a:lstStyle/>
          <a:p>
            <a:pPr algn="ctr"/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953288" y="4678017"/>
            <a:ext cx="7107565" cy="293898"/>
          </a:xfrm>
          <a:prstGeom prst="rect">
            <a:avLst/>
          </a:prstGeom>
        </p:spPr>
        <p:txBody>
          <a:bodyPr vert="horz" wrap="square" lIns="81630" tIns="40815" rIns="81630" bIns="40815" rtlCol="0" anchor="ctr">
            <a:normAutofit fontScale="40000" lnSpcReduction="20000"/>
          </a:bodyPr>
          <a:lstStyle/>
          <a:p>
            <a:pPr defTabSz="816296">
              <a:spcBef>
                <a:spcPct val="0"/>
              </a:spcBef>
            </a:pPr>
            <a:r>
              <a:rPr lang="en-US" sz="3800" b="1" dirty="0">
                <a:solidFill>
                  <a:srgbClr val="005AA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451</a:t>
            </a:r>
            <a:r>
              <a:rPr lang="ru-RU" sz="3800" b="1" dirty="0">
                <a:solidFill>
                  <a:srgbClr val="005AA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,8</a:t>
            </a:r>
            <a:r>
              <a:rPr lang="en-US" sz="3800" b="1" dirty="0">
                <a:solidFill>
                  <a:srgbClr val="005AA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800" b="1" dirty="0">
                <a:solidFill>
                  <a:srgbClr val="005AA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млн. руб.                 34,7 млн. руб.                123,9 млн. руб.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15953" y="3061579"/>
            <a:ext cx="2155109" cy="59884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81630" tIns="40815" rIns="81630" bIns="40815" rtlCol="0" anchor="ctr">
            <a:normAutofit fontScale="92500"/>
          </a:bodyPr>
          <a:lstStyle/>
          <a:p>
            <a:pPr defTabSz="816296">
              <a:spcBef>
                <a:spcPct val="0"/>
              </a:spcBef>
            </a:pPr>
            <a:r>
              <a:rPr lang="ru-RU" sz="1100" b="1" dirty="0">
                <a:solidFill>
                  <a:srgbClr val="005AA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- 67,3 тыс. ФЛ</a:t>
            </a:r>
          </a:p>
          <a:p>
            <a:pPr defTabSz="816296">
              <a:spcBef>
                <a:spcPct val="0"/>
              </a:spcBef>
            </a:pPr>
            <a:r>
              <a:rPr lang="ru-RU" sz="1100" b="1" dirty="0">
                <a:solidFill>
                  <a:srgbClr val="005AA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- 94 тыс. транспортных средств</a:t>
            </a:r>
          </a:p>
          <a:p>
            <a:pPr defTabSz="816296">
              <a:spcBef>
                <a:spcPct val="0"/>
              </a:spcBef>
            </a:pPr>
            <a:r>
              <a:rPr lang="ru-RU" sz="1100" b="1" dirty="0">
                <a:solidFill>
                  <a:srgbClr val="005AA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- 537,9 млн. руб. начислено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77089" y="3061579"/>
            <a:ext cx="2366802" cy="59884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81630" tIns="40815" rIns="81630" bIns="40815" rtlCol="0" anchor="ctr">
            <a:noAutofit/>
          </a:bodyPr>
          <a:lstStyle/>
          <a:p>
            <a:pPr defTabSz="816296">
              <a:spcBef>
                <a:spcPct val="0"/>
              </a:spcBef>
            </a:pPr>
            <a:r>
              <a:rPr lang="ru-RU" sz="1100" b="1" dirty="0">
                <a:solidFill>
                  <a:srgbClr val="005AA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- 15,4 тыс. ФЛ</a:t>
            </a:r>
          </a:p>
          <a:p>
            <a:pPr defTabSz="816296">
              <a:spcBef>
                <a:spcPct val="0"/>
              </a:spcBef>
            </a:pPr>
            <a:r>
              <a:rPr lang="ru-RU" sz="1100" b="1" dirty="0">
                <a:solidFill>
                  <a:srgbClr val="005AA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- 12,8 тыс. земельных участков</a:t>
            </a:r>
          </a:p>
          <a:p>
            <a:pPr defTabSz="816296">
              <a:spcBef>
                <a:spcPct val="0"/>
              </a:spcBef>
            </a:pPr>
            <a:r>
              <a:rPr lang="ru-RU" sz="1100" b="1" dirty="0">
                <a:solidFill>
                  <a:srgbClr val="005AA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- 45,6 млн. руб. начислено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984395" y="3061579"/>
            <a:ext cx="2162745" cy="59884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81630" tIns="40815" rIns="81630" bIns="40815" rtlCol="0" anchor="ctr">
            <a:noAutofit/>
          </a:bodyPr>
          <a:lstStyle/>
          <a:p>
            <a:pPr defTabSz="816296">
              <a:spcBef>
                <a:spcPct val="0"/>
              </a:spcBef>
            </a:pPr>
            <a:r>
              <a:rPr lang="ru-RU" sz="1100" b="1" dirty="0">
                <a:solidFill>
                  <a:srgbClr val="005AA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- 193,2 тыс. ФЛ, из них</a:t>
            </a:r>
          </a:p>
          <a:p>
            <a:pPr defTabSz="816296">
              <a:spcBef>
                <a:spcPct val="0"/>
              </a:spcBef>
            </a:pPr>
            <a:r>
              <a:rPr lang="ru-RU" sz="1100" b="1" dirty="0">
                <a:solidFill>
                  <a:srgbClr val="005AA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- 155,4 тыс. объектов имущества</a:t>
            </a:r>
          </a:p>
          <a:p>
            <a:pPr defTabSz="816296">
              <a:spcBef>
                <a:spcPct val="0"/>
              </a:spcBef>
            </a:pPr>
            <a:r>
              <a:rPr lang="ru-RU" sz="1100" b="1" dirty="0">
                <a:solidFill>
                  <a:srgbClr val="005AA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- 124,3 млн. руб. начислено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50195" y="3747342"/>
            <a:ext cx="6820588" cy="359690"/>
          </a:xfrm>
          <a:prstGeom prst="rect">
            <a:avLst/>
          </a:prstGeom>
        </p:spPr>
        <p:txBody>
          <a:bodyPr vert="horz" wrap="square" lIns="81630" tIns="40815" rIns="81630" bIns="40815" rtlCol="0" anchor="ctr">
            <a:noAutofit/>
          </a:bodyPr>
          <a:lstStyle/>
          <a:p>
            <a:pPr algn="ctr" defTabSz="816296">
              <a:spcBef>
                <a:spcPct val="0"/>
              </a:spcBef>
            </a:pPr>
            <a:r>
              <a:rPr lang="ru-RU" sz="1300" b="1" dirty="0">
                <a:solidFill>
                  <a:srgbClr val="005AA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Поступило в консолидированный бюджет АО за 2018 год</a:t>
            </a:r>
          </a:p>
          <a:p>
            <a:pPr algn="ctr" defTabSz="816296">
              <a:spcBef>
                <a:spcPct val="0"/>
              </a:spcBef>
            </a:pPr>
            <a:r>
              <a:rPr lang="ru-RU" sz="1300" b="1" dirty="0">
                <a:solidFill>
                  <a:srgbClr val="005AA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имущественных налогов ФЛ – 610,4 млн. руб</a:t>
            </a:r>
            <a:r>
              <a:rPr lang="ru-RU" sz="13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., + 8,8 %</a:t>
            </a:r>
          </a:p>
        </p:txBody>
      </p:sp>
      <p:sp>
        <p:nvSpPr>
          <p:cNvPr id="22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8324083" y="4531069"/>
            <a:ext cx="619711" cy="473875"/>
          </a:xfrm>
        </p:spPr>
        <p:txBody>
          <a:bodyPr/>
          <a:lstStyle/>
          <a:p>
            <a:r>
              <a:rPr lang="ru-RU" dirty="0" smtClean="0">
                <a:solidFill>
                  <a:prstClr val="white"/>
                </a:solidFill>
              </a:rPr>
              <a:t>2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016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2635" y="375804"/>
            <a:ext cx="7337192" cy="539762"/>
          </a:xfrm>
        </p:spPr>
        <p:txBody>
          <a:bodyPr>
            <a:normAutofit/>
          </a:bodyPr>
          <a:lstStyle/>
          <a:p>
            <a:pPr lvl="0" algn="ctr" defTabSz="816008">
              <a:lnSpc>
                <a:spcPct val="80000"/>
              </a:lnSpc>
            </a:pPr>
            <a:r>
              <a:rPr lang="ru-RU" sz="2800" b="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rPr>
              <a:t>Новая форма </a:t>
            </a:r>
            <a:r>
              <a:rPr lang="ru-RU" sz="2800" b="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rPr>
              <a:t>налогового уведомления</a:t>
            </a: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822639" y="771550"/>
            <a:ext cx="7320689" cy="4055545"/>
          </a:xfrm>
        </p:spPr>
        <p:txBody>
          <a:bodyPr/>
          <a:lstStyle/>
          <a:p>
            <a:pPr marL="0" algn="ctr" defTabSz="1043056">
              <a:spcBef>
                <a:spcPct val="0"/>
              </a:spcBef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                                            </a:t>
            </a:r>
            <a:endParaRPr lang="ru-RU" sz="2800" u="sng" dirty="0">
              <a:solidFill>
                <a:srgbClr val="F79646">
                  <a:lumMod val="75000"/>
                </a:srgbClr>
              </a:solidFill>
              <a:latin typeface="Arial Narrow" panose="020B0606020202030204" pitchFamily="34" charset="0"/>
            </a:endParaRPr>
          </a:p>
          <a:p>
            <a:endParaRPr lang="ru-RU" sz="3200" u="sng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endParaRPr lang="ru-RU" dirty="0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35" y="1708538"/>
            <a:ext cx="1737440" cy="257991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</p:pic>
      <p:sp>
        <p:nvSpPr>
          <p:cNvPr id="18" name="Скругленный прямоугольник 17"/>
          <p:cNvSpPr/>
          <p:nvPr/>
        </p:nvSpPr>
        <p:spPr>
          <a:xfrm>
            <a:off x="443097" y="1361390"/>
            <a:ext cx="1412012" cy="288032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Уведомление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889218" y="1618682"/>
            <a:ext cx="1393112" cy="288032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Заявление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354968" y="833030"/>
            <a:ext cx="1393112" cy="288032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БЫЛО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24" name="Прямая со стрелкой 23"/>
          <p:cNvCxnSpPr/>
          <p:nvPr/>
        </p:nvCxnSpPr>
        <p:spPr>
          <a:xfrm flipH="1">
            <a:off x="1475656" y="1059582"/>
            <a:ext cx="792088" cy="21602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3519034" y="1183597"/>
            <a:ext cx="395571" cy="72311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H="1">
            <a:off x="2619171" y="1228350"/>
            <a:ext cx="124710" cy="33528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Рисунок 4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52455" y="1197097"/>
            <a:ext cx="3373893" cy="3508672"/>
          </a:xfrm>
          <a:prstGeom prst="rect">
            <a:avLst/>
          </a:prstGeom>
        </p:spPr>
      </p:pic>
      <p:sp>
        <p:nvSpPr>
          <p:cNvPr id="46" name="Скругленный прямоугольник 45"/>
          <p:cNvSpPr/>
          <p:nvPr/>
        </p:nvSpPr>
        <p:spPr>
          <a:xfrm>
            <a:off x="5126539" y="4058337"/>
            <a:ext cx="597589" cy="547878"/>
          </a:xfrm>
          <a:prstGeom prst="round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5748042" y="4083918"/>
            <a:ext cx="912189" cy="144016"/>
          </a:xfrm>
          <a:prstGeom prst="round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6894200" y="3970036"/>
            <a:ext cx="1278200" cy="257897"/>
          </a:xfrm>
          <a:prstGeom prst="round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6545663" y="3581444"/>
            <a:ext cx="360040" cy="4571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00" dirty="0" smtClean="0">
                <a:solidFill>
                  <a:schemeClr val="tx1"/>
                </a:solidFill>
              </a:rPr>
              <a:t>714,00</a:t>
            </a:r>
            <a:endParaRPr lang="ru-RU" sz="300" dirty="0">
              <a:solidFill>
                <a:schemeClr val="tx1"/>
              </a:solidFill>
            </a:endParaRPr>
          </a:p>
        </p:txBody>
      </p:sp>
      <p:pic>
        <p:nvPicPr>
          <p:cNvPr id="16" name="Picture 7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2420"/>
          <a:stretch/>
        </p:blipFill>
        <p:spPr bwMode="auto">
          <a:xfrm>
            <a:off x="1757682" y="1940642"/>
            <a:ext cx="1656184" cy="257532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1" name="Picture 6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110"/>
          <a:stretch/>
        </p:blipFill>
        <p:spPr bwMode="auto">
          <a:xfrm>
            <a:off x="3026208" y="2247176"/>
            <a:ext cx="1776794" cy="2579919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0" name="Скругленный прямоугольник 19"/>
          <p:cNvSpPr/>
          <p:nvPr/>
        </p:nvSpPr>
        <p:spPr>
          <a:xfrm>
            <a:off x="3235806" y="1937491"/>
            <a:ext cx="1393112" cy="288032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ПД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4957460" y="4634400"/>
            <a:ext cx="3363884" cy="34235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Реквизиты платежа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4932041" y="833030"/>
            <a:ext cx="3377239" cy="6586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dirty="0" smtClean="0">
                <a:solidFill>
                  <a:schemeClr val="tx1"/>
                </a:solidFill>
              </a:rPr>
              <a:t>СТАЛО</a:t>
            </a:r>
          </a:p>
          <a:p>
            <a:pPr algn="ctr">
              <a:lnSpc>
                <a:spcPct val="80000"/>
              </a:lnSpc>
            </a:pPr>
            <a:r>
              <a:rPr lang="ru-RU" sz="1200" dirty="0" smtClean="0">
                <a:solidFill>
                  <a:schemeClr val="tx1"/>
                </a:solidFill>
              </a:rPr>
              <a:t>(ФЗ </a:t>
            </a:r>
            <a:r>
              <a:rPr lang="ru-RU" sz="1200" dirty="0">
                <a:solidFill>
                  <a:schemeClr val="tx1"/>
                </a:solidFill>
              </a:rPr>
              <a:t>от 27.12.2018 № 546-ФЗ, </a:t>
            </a:r>
          </a:p>
          <a:p>
            <a:pPr algn="ctr">
              <a:lnSpc>
                <a:spcPct val="80000"/>
              </a:lnSpc>
            </a:pPr>
            <a:r>
              <a:rPr lang="ru-RU" sz="1200" dirty="0">
                <a:solidFill>
                  <a:schemeClr val="tx1"/>
                </a:solidFill>
              </a:rPr>
              <a:t>приказ от 18.12.2018 № ММВ-7-21/814</a:t>
            </a:r>
            <a:r>
              <a:rPr lang="ru-RU" sz="1200" dirty="0" smtClean="0">
                <a:solidFill>
                  <a:schemeClr val="tx1"/>
                </a:solidFill>
              </a:rPr>
              <a:t>@)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25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8324084" y="4531069"/>
            <a:ext cx="619711" cy="473875"/>
          </a:xfrm>
        </p:spPr>
        <p:txBody>
          <a:bodyPr/>
          <a:lstStyle/>
          <a:p>
            <a:r>
              <a:rPr lang="ru-RU" dirty="0" smtClean="0"/>
              <a:t>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055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Box 95"/>
          <p:cNvSpPr txBox="1"/>
          <p:nvPr/>
        </p:nvSpPr>
        <p:spPr>
          <a:xfrm>
            <a:off x="898849" y="196560"/>
            <a:ext cx="7850280" cy="674795"/>
          </a:xfrm>
          <a:prstGeom prst="rect">
            <a:avLst/>
          </a:prstGeom>
        </p:spPr>
        <p:txBody>
          <a:bodyPr vert="horz" wrap="square" lIns="81630" tIns="40815" rIns="81630" bIns="40815" rtlCol="0" anchor="ctr">
            <a:noAutofit/>
          </a:bodyPr>
          <a:lstStyle/>
          <a:p>
            <a:pPr algn="ctr">
              <a:lnSpc>
                <a:spcPct val="80000"/>
              </a:lnSpc>
              <a:spcBef>
                <a:spcPct val="0"/>
              </a:spcBef>
            </a:pPr>
            <a:r>
              <a:rPr lang="ru-RU" altLang="ru-RU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Сверка сведений </a:t>
            </a:r>
            <a:r>
              <a:rPr lang="ru-RU" alt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 регистрирующими органами об объектах налогообложения  </a:t>
            </a:r>
            <a:r>
              <a:rPr lang="ru-RU" altLang="ru-RU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alt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ГИБДД, Росреестр, Технадзор, ГИМС) </a:t>
            </a:r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324081" y="4531215"/>
            <a:ext cx="620370" cy="474071"/>
          </a:xfrm>
          <a:prstGeom prst="rect">
            <a:avLst/>
          </a:prstGeom>
        </p:spPr>
        <p:txBody>
          <a:bodyPr lIns="71561" tIns="35780" rIns="71561" bIns="35780"/>
          <a:lstStyle/>
          <a:p>
            <a:pPr>
              <a:defRPr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570449" y="1347614"/>
            <a:ext cx="1512168" cy="297639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25000" lnSpcReduction="20000"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76056" y="4567392"/>
            <a:ext cx="3240360" cy="333648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32500" lnSpcReduction="20000"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8" name="Picture 4" descr="D:\для слайдов\База данных синяя.png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270" y="1585708"/>
            <a:ext cx="1440000" cy="802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TextBox 46"/>
          <p:cNvSpPr txBox="1"/>
          <p:nvPr/>
        </p:nvSpPr>
        <p:spPr>
          <a:xfrm>
            <a:off x="4680000" y="2602130"/>
            <a:ext cx="4284488" cy="772417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algn="ctr" defTabSz="1043056">
              <a:spcBef>
                <a:spcPct val="0"/>
              </a:spcBef>
            </a:pPr>
            <a:r>
              <a:rPr kumimoji="0" lang="ru-RU" sz="2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Верификация сведений </a:t>
            </a:r>
          </a:p>
          <a:p>
            <a:pPr algn="ctr" defTabSz="1043056">
              <a:spcBef>
                <a:spcPct val="0"/>
              </a:spcBef>
            </a:pPr>
            <a:r>
              <a:rPr lang="ru-RU" sz="23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АИС </a:t>
            </a:r>
            <a:r>
              <a:rPr lang="ru-RU" sz="23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«Налог-3» </a:t>
            </a:r>
            <a:endParaRPr lang="ru-RU" sz="2300" b="1" dirty="0" smtClean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  <a:ea typeface="+mj-ea"/>
              <a:cs typeface="+mj-cs"/>
            </a:endParaRPr>
          </a:p>
          <a:p>
            <a:pPr algn="ctr" defTabSz="1043056">
              <a:spcBef>
                <a:spcPct val="0"/>
              </a:spcBef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(направление запросов на уточнение сведений)</a:t>
            </a:r>
          </a:p>
        </p:txBody>
      </p:sp>
      <p:cxnSp>
        <p:nvCxnSpPr>
          <p:cNvPr id="58" name="Прямая соединительная линия 57"/>
          <p:cNvCxnSpPr/>
          <p:nvPr/>
        </p:nvCxnSpPr>
        <p:spPr>
          <a:xfrm>
            <a:off x="596428" y="2499742"/>
            <a:ext cx="7719988" cy="0"/>
          </a:xfrm>
          <a:prstGeom prst="line">
            <a:avLst/>
          </a:prstGeom>
          <a:ln w="15875">
            <a:solidFill>
              <a:schemeClr val="tx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>
            <a:off x="596428" y="3636000"/>
            <a:ext cx="7719988" cy="0"/>
          </a:xfrm>
          <a:prstGeom prst="line">
            <a:avLst/>
          </a:prstGeom>
          <a:ln w="15875">
            <a:solidFill>
              <a:schemeClr val="tx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6678067" y="3745544"/>
            <a:ext cx="1584177" cy="1141456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algn="ctr" defTabSz="1043056">
              <a:spcBef>
                <a:spcPct val="0"/>
              </a:spcBef>
            </a:pP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Технадзор</a:t>
            </a:r>
          </a:p>
          <a:p>
            <a:pPr algn="ctr" defTabSz="1043056">
              <a:spcBef>
                <a:spcPct val="0"/>
              </a:spcBef>
            </a:pPr>
            <a:endParaRPr lang="ru-RU" sz="1400" b="1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  <a:ea typeface="+mj-ea"/>
              <a:cs typeface="+mj-cs"/>
            </a:endParaRPr>
          </a:p>
          <a:p>
            <a:pPr algn="ctr" defTabSz="1043056">
              <a:spcBef>
                <a:spcPct val="0"/>
              </a:spcBef>
            </a:pP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ГИМС</a:t>
            </a:r>
            <a:endParaRPr lang="ru-RU" sz="1400" b="1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  <a:ea typeface="+mj-ea"/>
              <a:cs typeface="+mj-cs"/>
            </a:endParaRPr>
          </a:p>
        </p:txBody>
      </p:sp>
      <p:pic>
        <p:nvPicPr>
          <p:cNvPr id="84" name="Picture 4" descr="D:\для слайдов\База данных синяя.png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572" y="3942000"/>
            <a:ext cx="1440000" cy="94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6" descr="D:\для слайдов\КОМП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264" y="3795934"/>
            <a:ext cx="547472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6" descr="D:\для слайдов\КОМП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268" y="4252500"/>
            <a:ext cx="547472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6" descr="D:\для слайдов\КОМП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266" y="4663078"/>
            <a:ext cx="547472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6" descr="D:\для слайдов\КОМП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351" y="3759584"/>
            <a:ext cx="547472" cy="324000"/>
          </a:xfrm>
          <a:prstGeom prst="rect">
            <a:avLst/>
          </a:prstGeom>
          <a:noFill/>
          <a:scene3d>
            <a:camera prst="orthographicFront">
              <a:rot lat="0" lon="108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6" descr="D:\для слайдов\КОМП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351" y="4189868"/>
            <a:ext cx="547472" cy="324000"/>
          </a:xfrm>
          <a:prstGeom prst="rect">
            <a:avLst/>
          </a:prstGeom>
          <a:noFill/>
          <a:scene3d>
            <a:camera prst="orthographicFront">
              <a:rot lat="0" lon="108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6" descr="D:\для слайдов\КОМП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351" y="4663078"/>
            <a:ext cx="547472" cy="324000"/>
          </a:xfrm>
          <a:prstGeom prst="rect">
            <a:avLst/>
          </a:prstGeom>
          <a:noFill/>
          <a:scene3d>
            <a:camera prst="orthographicFront">
              <a:rot lat="0" lon="108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1" name="Прямая со стрелкой 90"/>
          <p:cNvCxnSpPr>
            <a:endCxn id="85" idx="1"/>
          </p:cNvCxnSpPr>
          <p:nvPr/>
        </p:nvCxnSpPr>
        <p:spPr>
          <a:xfrm flipV="1">
            <a:off x="5393959" y="3957934"/>
            <a:ext cx="524307" cy="231934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Прямая со стрелкой 93"/>
          <p:cNvCxnSpPr>
            <a:endCxn id="86" idx="1"/>
          </p:cNvCxnSpPr>
          <p:nvPr/>
        </p:nvCxnSpPr>
        <p:spPr>
          <a:xfrm flipV="1">
            <a:off x="5393963" y="4414501"/>
            <a:ext cx="524307" cy="3051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Прямая со стрелкой 98"/>
          <p:cNvCxnSpPr>
            <a:endCxn id="87" idx="1"/>
          </p:cNvCxnSpPr>
          <p:nvPr/>
        </p:nvCxnSpPr>
        <p:spPr>
          <a:xfrm>
            <a:off x="5393961" y="4663078"/>
            <a:ext cx="524307" cy="16200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Прямая со стрелкой 102"/>
          <p:cNvCxnSpPr>
            <a:stCxn id="88" idx="3"/>
          </p:cNvCxnSpPr>
          <p:nvPr/>
        </p:nvCxnSpPr>
        <p:spPr>
          <a:xfrm>
            <a:off x="3534823" y="3921584"/>
            <a:ext cx="604528" cy="250967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Прямая со стрелкой 105"/>
          <p:cNvCxnSpPr>
            <a:stCxn id="89" idx="3"/>
          </p:cNvCxnSpPr>
          <p:nvPr/>
        </p:nvCxnSpPr>
        <p:spPr>
          <a:xfrm>
            <a:off x="3534823" y="4351868"/>
            <a:ext cx="604528" cy="3052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я со стрелкой 108"/>
          <p:cNvCxnSpPr>
            <a:stCxn id="90" idx="3"/>
          </p:cNvCxnSpPr>
          <p:nvPr/>
        </p:nvCxnSpPr>
        <p:spPr>
          <a:xfrm flipV="1">
            <a:off x="3534823" y="4627078"/>
            <a:ext cx="568624" cy="19800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Скругленный прямоугольник 35"/>
          <p:cNvSpPr/>
          <p:nvPr/>
        </p:nvSpPr>
        <p:spPr>
          <a:xfrm>
            <a:off x="576000" y="1440000"/>
            <a:ext cx="720000" cy="540000"/>
          </a:xfrm>
          <a:prstGeom prst="roundRect">
            <a:avLst/>
          </a:prstGeom>
          <a:noFill/>
          <a:ln w="317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439" tIns="35720" rIns="71439" bIns="35720" anchor="ctr"/>
          <a:lstStyle>
            <a:defPPr>
              <a:defRPr lang="ru-RU"/>
            </a:defPPr>
            <a:lvl1pPr marL="0" algn="l" defTabSz="815763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07882" algn="l" defTabSz="815763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15763" algn="l" defTabSz="815763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23643" algn="l" defTabSz="815763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631525" algn="l" defTabSz="815763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039406" algn="l" defTabSz="815763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447287" algn="l" defTabSz="815763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855169" algn="l" defTabSz="815763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263050" algn="l" defTabSz="815763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14135">
              <a:defRPr/>
            </a:pPr>
            <a:r>
              <a:rPr lang="ru-RU" sz="3200" b="1" dirty="0" smtClean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</a:rPr>
              <a:t>1</a:t>
            </a:r>
            <a:endParaRPr lang="ru-RU" sz="3200" b="1" dirty="0">
              <a:solidFill>
                <a:srgbClr val="F79646">
                  <a:lumMod val="75000"/>
                </a:srgbClr>
              </a:solidFill>
              <a:latin typeface="Arial Narrow" panose="020B0606020202030204" pitchFamily="34" charset="0"/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576000" y="2700000"/>
            <a:ext cx="720000" cy="540000"/>
          </a:xfrm>
          <a:prstGeom prst="roundRect">
            <a:avLst/>
          </a:prstGeom>
          <a:noFill/>
          <a:ln w="317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439" tIns="35720" rIns="71439" bIns="35720" anchor="ctr"/>
          <a:lstStyle>
            <a:defPPr>
              <a:defRPr lang="ru-RU"/>
            </a:defPPr>
            <a:lvl1pPr marL="0" algn="l" defTabSz="815763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07882" algn="l" defTabSz="815763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15763" algn="l" defTabSz="815763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23643" algn="l" defTabSz="815763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631525" algn="l" defTabSz="815763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039406" algn="l" defTabSz="815763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447287" algn="l" defTabSz="815763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855169" algn="l" defTabSz="815763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263050" algn="l" defTabSz="815763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14135">
              <a:defRPr/>
            </a:pPr>
            <a:r>
              <a:rPr lang="ru-RU" sz="3200" b="1" dirty="0" smtClean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</a:rPr>
              <a:t>2</a:t>
            </a:r>
            <a:endParaRPr lang="ru-RU" sz="3200" b="1" dirty="0">
              <a:solidFill>
                <a:srgbClr val="F79646">
                  <a:lumMod val="75000"/>
                </a:srgbClr>
              </a:solidFill>
              <a:latin typeface="Arial Narrow" panose="020B0606020202030204" pitchFamily="34" charset="0"/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576000" y="4077000"/>
            <a:ext cx="720000" cy="540000"/>
          </a:xfrm>
          <a:prstGeom prst="roundRect">
            <a:avLst/>
          </a:prstGeom>
          <a:noFill/>
          <a:ln w="317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439" tIns="35720" rIns="71439" bIns="35720" anchor="ctr"/>
          <a:lstStyle>
            <a:defPPr>
              <a:defRPr lang="ru-RU"/>
            </a:defPPr>
            <a:lvl1pPr marL="0" algn="l" defTabSz="815763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07882" algn="l" defTabSz="815763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15763" algn="l" defTabSz="815763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23643" algn="l" defTabSz="815763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631525" algn="l" defTabSz="815763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039406" algn="l" defTabSz="815763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447287" algn="l" defTabSz="815763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855169" algn="l" defTabSz="815763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263050" algn="l" defTabSz="815763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14135">
              <a:defRPr/>
            </a:pPr>
            <a:r>
              <a:rPr lang="ru-RU" sz="3200" b="1" dirty="0" smtClean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</a:rPr>
              <a:t>3</a:t>
            </a:r>
            <a:endParaRPr lang="ru-RU" sz="3200" b="1" dirty="0">
              <a:solidFill>
                <a:srgbClr val="F79646">
                  <a:lumMod val="75000"/>
                </a:srgbClr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83447" y="899992"/>
            <a:ext cx="1188553" cy="596441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algn="ctr" defTabSz="1043056">
              <a:spcBef>
                <a:spcPct val="0"/>
              </a:spcBef>
            </a:pPr>
            <a:r>
              <a:rPr lang="ru-RU" sz="1100" b="1" i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В органах ГИБДД уточнено 12570 сведений о ТС</a:t>
            </a:r>
            <a:endParaRPr lang="ru-RU" sz="1100" b="1" i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  <a:ea typeface="+mj-ea"/>
              <a:cs typeface="+mj-cs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954514" y="3613518"/>
            <a:ext cx="1818116" cy="364832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algn="ctr" defTabSz="1043056">
              <a:spcBef>
                <a:spcPct val="0"/>
              </a:spcBef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АИС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 «Налог-3»</a:t>
            </a: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8" name="Picture 4" descr="D:\для слайдов\FNS_logo_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602130"/>
            <a:ext cx="701351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" descr="D:\для слайдов\FNS_logo_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608620"/>
            <a:ext cx="701351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4" descr="D:\для слайдов\База данных синяя.png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592470"/>
            <a:ext cx="1440000" cy="802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7380312" y="899352"/>
            <a:ext cx="1440160" cy="596441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algn="ctr" defTabSz="1043056">
              <a:spcBef>
                <a:spcPct val="0"/>
              </a:spcBef>
            </a:pPr>
            <a:r>
              <a:rPr lang="ru-RU" sz="1100" b="1" i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В органах ГИМС уточнено 940 сведений о маломерных судах</a:t>
            </a:r>
            <a:endParaRPr lang="ru-RU" sz="1100" b="1" i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  <a:ea typeface="+mj-ea"/>
              <a:cs typeface="+mj-cs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475656" y="3374547"/>
            <a:ext cx="1224136" cy="172768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25000" lnSpcReduction="20000"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УФНС</a:t>
            </a: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 Narrow" panose="020B0606020202030204" pitchFamily="34" charset="0"/>
              <a:ea typeface="+mj-ea"/>
              <a:cs typeface="+mj-cs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417006" y="3374547"/>
            <a:ext cx="1154994" cy="185420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25000" lnSpcReduction="20000"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ИФНС</a:t>
            </a: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 Narrow" panose="020B0606020202030204" pitchFamily="34" charset="0"/>
              <a:ea typeface="+mj-ea"/>
              <a:cs typeface="+mj-cs"/>
            </a:endParaRPr>
          </a:p>
        </p:txBody>
      </p:sp>
      <p:cxnSp>
        <p:nvCxnSpPr>
          <p:cNvPr id="53" name="Прямая со стрелкой 52"/>
          <p:cNvCxnSpPr/>
          <p:nvPr/>
        </p:nvCxnSpPr>
        <p:spPr>
          <a:xfrm>
            <a:off x="2863652" y="2988338"/>
            <a:ext cx="539792" cy="13525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1355381" y="3759584"/>
            <a:ext cx="1584177" cy="1141456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algn="ctr" defTabSz="1043056">
              <a:spcBef>
                <a:spcPct val="0"/>
              </a:spcBef>
            </a:pP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ГИБДД</a:t>
            </a:r>
          </a:p>
          <a:p>
            <a:pPr algn="ctr" defTabSz="1043056">
              <a:spcBef>
                <a:spcPct val="0"/>
              </a:spcBef>
            </a:pPr>
            <a:endParaRPr lang="ru-RU" sz="1400" b="1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  <a:ea typeface="+mj-ea"/>
              <a:cs typeface="+mj-cs"/>
            </a:endParaRPr>
          </a:p>
          <a:p>
            <a:pPr algn="ctr" defTabSz="1043056">
              <a:spcBef>
                <a:spcPct val="0"/>
              </a:spcBef>
            </a:pP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Росреестр</a:t>
            </a:r>
          </a:p>
        </p:txBody>
      </p:sp>
      <p:pic>
        <p:nvPicPr>
          <p:cNvPr id="43" name="Picture 4" descr="D:\для слайдов\FNS_logo_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6792" y="1456188"/>
            <a:ext cx="701351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4" descr="D:\для слайдов\База данных синяя.png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9049" y="1578946"/>
            <a:ext cx="1440000" cy="802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4" descr="D:\для слайдов\База данных синяя.png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447" y="1568765"/>
            <a:ext cx="1440000" cy="802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6" name="Прямая со стрелкой 55"/>
          <p:cNvCxnSpPr/>
          <p:nvPr/>
        </p:nvCxnSpPr>
        <p:spPr>
          <a:xfrm>
            <a:off x="2843655" y="2008275"/>
            <a:ext cx="539792" cy="13525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6068607" y="899992"/>
            <a:ext cx="1139326" cy="596441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algn="ctr" defTabSz="1043056">
              <a:spcBef>
                <a:spcPct val="0"/>
              </a:spcBef>
            </a:pPr>
            <a:r>
              <a:rPr lang="ru-RU" sz="1100" b="1" i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В органах Технадзора уточнено 4010 сведений о ТС</a:t>
            </a:r>
            <a:endParaRPr lang="ru-RU" sz="1100" b="1" i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  <a:ea typeface="+mj-ea"/>
              <a:cs typeface="+mj-cs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639049" y="934873"/>
            <a:ext cx="1429558" cy="596441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algn="ctr" defTabSz="1043056">
              <a:spcBef>
                <a:spcPct val="0"/>
              </a:spcBef>
            </a:pPr>
            <a:r>
              <a:rPr lang="ru-RU" sz="1100" b="1" i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В органах </a:t>
            </a:r>
            <a:r>
              <a:rPr lang="ru-RU" sz="1100" b="1" i="1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Росреестра</a:t>
            </a:r>
            <a:r>
              <a:rPr lang="ru-RU" sz="1100" b="1" i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 уточнено 34290 сведений об ОН и ЗУ</a:t>
            </a:r>
            <a:endParaRPr lang="ru-RU" sz="1100" b="1" i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  <a:ea typeface="+mj-ea"/>
              <a:cs typeface="+mj-cs"/>
            </a:endParaRPr>
          </a:p>
        </p:txBody>
      </p:sp>
      <p:sp>
        <p:nvSpPr>
          <p:cNvPr id="45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8316416" y="4531069"/>
            <a:ext cx="619711" cy="473875"/>
          </a:xfrm>
        </p:spPr>
        <p:txBody>
          <a:bodyPr/>
          <a:lstStyle/>
          <a:p>
            <a:r>
              <a:rPr lang="ru-RU" dirty="0" smtClean="0"/>
              <a:t>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0012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для слайдов\rosreestr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1844" y="2132518"/>
            <a:ext cx="608400" cy="60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5" name="Picture 17" descr="D:\для слайдов\unnam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586" y="2906338"/>
            <a:ext cx="414915" cy="493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трелка вправо 7"/>
          <p:cNvSpPr/>
          <p:nvPr/>
        </p:nvSpPr>
        <p:spPr>
          <a:xfrm>
            <a:off x="638551" y="3810411"/>
            <a:ext cx="1701201" cy="839402"/>
          </a:xfrm>
          <a:prstGeom prst="rightArrow">
            <a:avLst>
              <a:gd name="adj1" fmla="val 50000"/>
              <a:gd name="adj2" fmla="val 62386"/>
            </a:avLst>
          </a:prstGeom>
          <a:solidFill>
            <a:schemeClr val="tx2">
              <a:lumMod val="60000"/>
              <a:lumOff val="4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TextBox 95"/>
          <p:cNvSpPr txBox="1"/>
          <p:nvPr/>
        </p:nvSpPr>
        <p:spPr>
          <a:xfrm>
            <a:off x="895184" y="409654"/>
            <a:ext cx="7850280" cy="865952"/>
          </a:xfrm>
          <a:prstGeom prst="rect">
            <a:avLst/>
          </a:prstGeom>
        </p:spPr>
        <p:txBody>
          <a:bodyPr vert="horz" wrap="square" lIns="81630" tIns="40815" rIns="81630" bIns="40815" rtlCol="0" anchor="ctr">
            <a:noAutofit/>
          </a:bodyPr>
          <a:lstStyle/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Проект: </a:t>
            </a:r>
            <a:r>
              <a:rPr lang="ru-RU" sz="2800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проактивный</a:t>
            </a: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 формат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 предоставления налоговых льгот физлицам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(</a:t>
            </a:r>
            <a:r>
              <a:rPr lang="ru-RU" sz="1800" dirty="0" err="1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ст.ст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. 358, 396, 407 НК РФ в ред. 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ПФЗ № 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607168-7)</a:t>
            </a:r>
            <a:endParaRPr lang="ru-RU" sz="1800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  <a:ea typeface="+mj-ea"/>
              <a:cs typeface="+mj-cs"/>
            </a:endParaRPr>
          </a:p>
        </p:txBody>
      </p:sp>
      <p:sp>
        <p:nvSpPr>
          <p:cNvPr id="57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324081" y="4531214"/>
            <a:ext cx="620370" cy="474071"/>
          </a:xfrm>
          <a:prstGeom prst="rect">
            <a:avLst/>
          </a:prstGeom>
        </p:spPr>
        <p:txBody>
          <a:bodyPr lIns="71561" tIns="35780" rIns="71561" bIns="35780"/>
          <a:lstStyle/>
          <a:p>
            <a:pPr>
              <a:defRPr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3419872" y="2283718"/>
            <a:ext cx="914400" cy="914400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8380800" y="3556800"/>
            <a:ext cx="504056" cy="1008112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для слайдов\FNS_logo_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354" y="1931766"/>
            <a:ext cx="2117321" cy="2173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для слайдов\liberales-pers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434" y="1381272"/>
            <a:ext cx="1758920" cy="2618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для слайдов\gibdd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073" y="4129259"/>
            <a:ext cx="792088" cy="751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:\для слайдов\ПФР эмблема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6436" y="1420853"/>
            <a:ext cx="557363" cy="546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220000" y="1953891"/>
            <a:ext cx="792088" cy="216024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25000" lnSpcReduction="20000"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ПФР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5164855" y="2678400"/>
            <a:ext cx="900524" cy="216024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25000" lnSpcReduction="20000"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Росреестр</a:t>
            </a: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 Narrow" panose="020B0606020202030204" pitchFamily="34" charset="0"/>
              <a:ea typeface="+mj-ea"/>
              <a:cs typeface="+mj-cs"/>
            </a:endParaRPr>
          </a:p>
        </p:txBody>
      </p:sp>
      <p:cxnSp>
        <p:nvCxnSpPr>
          <p:cNvPr id="69" name="Прямая соединительная линия 68"/>
          <p:cNvCxnSpPr/>
          <p:nvPr/>
        </p:nvCxnSpPr>
        <p:spPr>
          <a:xfrm flipH="1">
            <a:off x="5220000" y="2140742"/>
            <a:ext cx="3556773" cy="0"/>
          </a:xfrm>
          <a:prstGeom prst="line">
            <a:avLst/>
          </a:prstGeom>
          <a:ln w="9525">
            <a:solidFill>
              <a:schemeClr val="tx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/>
        </p:nvCxnSpPr>
        <p:spPr>
          <a:xfrm flipH="1">
            <a:off x="5219772" y="2869015"/>
            <a:ext cx="3556773" cy="0"/>
          </a:xfrm>
          <a:prstGeom prst="line">
            <a:avLst/>
          </a:prstGeom>
          <a:ln w="9525">
            <a:solidFill>
              <a:schemeClr val="tx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 flipH="1">
            <a:off x="5220000" y="3646971"/>
            <a:ext cx="3556773" cy="0"/>
          </a:xfrm>
          <a:prstGeom prst="line">
            <a:avLst/>
          </a:prstGeom>
          <a:ln w="9525">
            <a:solidFill>
              <a:schemeClr val="tx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943254" y="4222075"/>
            <a:ext cx="3021236" cy="649112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– о возврате ТС</a:t>
            </a: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 Narrow" panose="020B0606020202030204" pitchFamily="34" charset="0"/>
              <a:ea typeface="+mj-ea"/>
              <a:cs typeface="+mj-cs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5943254" y="1347614"/>
            <a:ext cx="3021234" cy="830922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40000" lnSpcReduction="20000"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– о пенсионерах</a:t>
            </a:r>
          </a:p>
          <a:p>
            <a:pPr defTabSz="1043056">
              <a:spcBef>
                <a:spcPct val="0"/>
              </a:spcBef>
            </a:pPr>
            <a:r>
              <a:rPr lang="ru-RU" sz="48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– о </a:t>
            </a:r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«</a:t>
            </a:r>
            <a:r>
              <a:rPr lang="ru-RU" sz="4800" b="1" dirty="0" err="1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предпенсионерах</a:t>
            </a:r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»</a:t>
            </a:r>
          </a:p>
          <a:p>
            <a:pPr defTabSz="1043056">
              <a:spcBef>
                <a:spcPct val="0"/>
              </a:spcBef>
            </a:pPr>
            <a:r>
              <a:rPr lang="ru-RU" sz="48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– </a:t>
            </a:r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об инвалидах</a:t>
            </a: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 Narrow" panose="020B0606020202030204" pitchFamily="34" charset="0"/>
              <a:ea typeface="+mj-ea"/>
              <a:cs typeface="+mj-cs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5125273" y="3359409"/>
            <a:ext cx="1007107" cy="312505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25000" lnSpcReduction="20000"/>
          </a:bodyPr>
          <a:lstStyle/>
          <a:p>
            <a:pPr marL="0" marR="0" indent="0" algn="ctr" defTabSz="1043056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Соцзащита или ОМСУ</a:t>
            </a: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 Narrow" panose="020B0606020202030204" pitchFamily="34" charset="0"/>
              <a:ea typeface="+mj-ea"/>
              <a:cs typeface="+mj-cs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5943254" y="2169915"/>
            <a:ext cx="2983624" cy="651942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40000" lnSpcReduction="20000"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– о хоз. постройках </a:t>
            </a:r>
          </a:p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48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 </a:t>
            </a:r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  не более 50 </a:t>
            </a:r>
            <a:r>
              <a:rPr lang="ru-RU" sz="4800" b="1" dirty="0" err="1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кв.м</a:t>
            </a:r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.</a:t>
            </a: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 Narrow" panose="020B0606020202030204" pitchFamily="34" charset="0"/>
              <a:ea typeface="+mj-ea"/>
              <a:cs typeface="+mj-cs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5926038" y="2906338"/>
            <a:ext cx="3018730" cy="639833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9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– о многодетных</a:t>
            </a:r>
            <a:endParaRPr kumimoji="0" lang="ru-RU" sz="19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 Narrow" panose="020B0606020202030204" pitchFamily="34" charset="0"/>
              <a:ea typeface="+mj-ea"/>
              <a:cs typeface="+mj-cs"/>
            </a:endParaRPr>
          </a:p>
        </p:txBody>
      </p:sp>
      <p:sp>
        <p:nvSpPr>
          <p:cNvPr id="11" name="Стрелка влево 10"/>
          <p:cNvSpPr/>
          <p:nvPr/>
        </p:nvSpPr>
        <p:spPr>
          <a:xfrm>
            <a:off x="4392000" y="1694216"/>
            <a:ext cx="729132" cy="243940"/>
          </a:xfrm>
          <a:prstGeom prst="lef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62" name="Picture 14" descr="\\c0020-app008.dmz.tax.nalog.ru\DavWWWRoot\inetdata\0000-06-057\Мои документы\My Pictures\1454970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60742"/>
            <a:ext cx="432108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" name="Стрелка влево 75"/>
          <p:cNvSpPr/>
          <p:nvPr/>
        </p:nvSpPr>
        <p:spPr>
          <a:xfrm>
            <a:off x="4392000" y="2395784"/>
            <a:ext cx="729132" cy="243940"/>
          </a:xfrm>
          <a:prstGeom prst="lef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Стрелка влево 76"/>
          <p:cNvSpPr/>
          <p:nvPr/>
        </p:nvSpPr>
        <p:spPr>
          <a:xfrm>
            <a:off x="4392000" y="3147814"/>
            <a:ext cx="729132" cy="243940"/>
          </a:xfrm>
          <a:prstGeom prst="lef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Стрелка влево 77"/>
          <p:cNvSpPr/>
          <p:nvPr/>
        </p:nvSpPr>
        <p:spPr>
          <a:xfrm>
            <a:off x="4392000" y="3816916"/>
            <a:ext cx="729132" cy="243940"/>
          </a:xfrm>
          <a:prstGeom prst="lef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9" name="Picture 14" descr="\\c0020-app008.dmz.tax.nalog.ru\DavWWWRoot\inetdata\0000-06-057\Мои документы\My Pictures\1454970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689015"/>
            <a:ext cx="432108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14" descr="\\c0020-app008.dmz.tax.nalog.ru\DavWWWRoot\inetdata\0000-06-057\Мои документы\My Pictures\1454970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0012"/>
            <a:ext cx="432108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1" name="Прямая соединительная линия 80"/>
          <p:cNvCxnSpPr/>
          <p:nvPr/>
        </p:nvCxnSpPr>
        <p:spPr>
          <a:xfrm flipH="1">
            <a:off x="5220000" y="4230112"/>
            <a:ext cx="3556773" cy="0"/>
          </a:xfrm>
          <a:prstGeom prst="line">
            <a:avLst/>
          </a:prstGeom>
          <a:ln w="9525">
            <a:solidFill>
              <a:schemeClr val="tx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2" name="Picture 2" descr="D:\для слайдов\FNS_logo_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678" y="3723476"/>
            <a:ext cx="430731" cy="442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Стрелка влево 82"/>
          <p:cNvSpPr/>
          <p:nvPr/>
        </p:nvSpPr>
        <p:spPr>
          <a:xfrm>
            <a:off x="4392000" y="4451777"/>
            <a:ext cx="729132" cy="243940"/>
          </a:xfrm>
          <a:prstGeom prst="lef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4" name="Picture 14" descr="\\c0020-app008.dmz.tax.nalog.ru\DavWWWRoot\inetdata\0000-06-057\Мои документы\My Pictures\1454970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91777"/>
            <a:ext cx="432108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" name="TextBox 84"/>
          <p:cNvSpPr txBox="1"/>
          <p:nvPr/>
        </p:nvSpPr>
        <p:spPr>
          <a:xfrm>
            <a:off x="5934721" y="3649851"/>
            <a:ext cx="3018729" cy="589432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92500" lnSpcReduction="20000"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9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– заявленные льготы </a:t>
            </a:r>
          </a:p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9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 </a:t>
            </a:r>
            <a:r>
              <a:rPr lang="ru-RU" sz="19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  по другим налогам</a:t>
            </a:r>
            <a:endParaRPr kumimoji="0" lang="ru-RU" sz="19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 Narrow" panose="020B0606020202030204" pitchFamily="34" charset="0"/>
              <a:ea typeface="+mj-ea"/>
              <a:cs typeface="+mj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9553" y="4000239"/>
            <a:ext cx="1649801" cy="417639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ЗАЯВЛЕНИЕ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232782" y="4752000"/>
            <a:ext cx="792088" cy="216024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25000" lnSpcReduction="20000"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ГИБДД</a:t>
            </a:r>
          </a:p>
        </p:txBody>
      </p:sp>
      <p:sp>
        <p:nvSpPr>
          <p:cNvPr id="37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8324084" y="4531069"/>
            <a:ext cx="619711" cy="473875"/>
          </a:xfrm>
        </p:spPr>
        <p:txBody>
          <a:bodyPr/>
          <a:lstStyle/>
          <a:p>
            <a:r>
              <a:rPr lang="ru-RU" dirty="0" smtClean="0"/>
              <a:t>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1650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2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681540"/>
            <a:ext cx="2697293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prstClr val="white"/>
                </a:solidFill>
              </a:rPr>
              <a:t>6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63371"/>
            <a:ext cx="7920880" cy="43704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816296"/>
            <a:endParaRPr lang="ru-RU" sz="2000" cap="all" dirty="0" smtClean="0">
              <a:solidFill>
                <a:srgbClr val="005AA9"/>
              </a:solidFill>
              <a:latin typeface="Arial Narrow" pitchFamily="34" charset="0"/>
            </a:endParaRPr>
          </a:p>
          <a:p>
            <a:pPr algn="ctr" defTabSz="816296"/>
            <a:r>
              <a:rPr lang="ru-RU" sz="1900" b="1" cap="all" dirty="0" smtClean="0">
                <a:solidFill>
                  <a:srgbClr val="005AA9"/>
                </a:solidFill>
                <a:latin typeface="Arial Narrow" pitchFamily="34" charset="0"/>
              </a:rPr>
              <a:t>Информационная  кампания по разъяснению гражданам порядка уплаты имущественных налогов и применения льгот</a:t>
            </a:r>
          </a:p>
          <a:p>
            <a:pPr algn="ctr" defTabSz="816296"/>
            <a:endParaRPr lang="ru-RU" sz="2000" b="1" cap="all" dirty="0" smtClean="0">
              <a:solidFill>
                <a:srgbClr val="005AA9"/>
              </a:solidFill>
              <a:latin typeface="Arial Narrow" pitchFamily="34" charset="0"/>
            </a:endParaRPr>
          </a:p>
          <a:p>
            <a:pPr algn="ctr" defTabSz="816296"/>
            <a:endParaRPr lang="ru-RU" sz="2000" b="1" cap="all" dirty="0">
              <a:solidFill>
                <a:srgbClr val="005AA9"/>
              </a:solidFill>
              <a:latin typeface="Arial Narrow" pitchFamily="34" charset="0"/>
            </a:endParaRPr>
          </a:p>
          <a:p>
            <a:pPr indent="719138" defTabSz="816296"/>
            <a:endParaRPr lang="ru-RU" sz="2000" dirty="0" smtClean="0">
              <a:solidFill>
                <a:srgbClr val="005AA9"/>
              </a:solidFill>
              <a:latin typeface="Arial Narrow" pitchFamily="34" charset="0"/>
            </a:endParaRPr>
          </a:p>
          <a:p>
            <a:pPr indent="719138" defTabSz="816296"/>
            <a:endParaRPr lang="ru-RU" sz="2000" dirty="0" smtClean="0">
              <a:solidFill>
                <a:srgbClr val="005AA9"/>
              </a:solidFill>
              <a:latin typeface="Arial Narrow" pitchFamily="34" charset="0"/>
            </a:endParaRPr>
          </a:p>
          <a:p>
            <a:pPr indent="355600" defTabSz="816296"/>
            <a:r>
              <a:rPr lang="ru-RU" sz="2000" dirty="0" smtClean="0">
                <a:solidFill>
                  <a:srgbClr val="005AA9"/>
                </a:solidFill>
                <a:latin typeface="Arial Narrow" pitchFamily="34" charset="0"/>
              </a:rPr>
              <a:t>проведено семинаров для налогоплательщиков  - 68</a:t>
            </a:r>
          </a:p>
          <a:p>
            <a:pPr indent="355600" defTabSz="816296"/>
            <a:r>
              <a:rPr lang="ru-RU" sz="2000" dirty="0" smtClean="0">
                <a:solidFill>
                  <a:srgbClr val="005AA9"/>
                </a:solidFill>
                <a:latin typeface="Arial Narrow" pitchFamily="34" charset="0"/>
              </a:rPr>
              <a:t>распространено листовок, буклетов, плакатов    – 44 вида</a:t>
            </a:r>
          </a:p>
          <a:p>
            <a:pPr indent="355600" defTabSz="816296"/>
            <a:r>
              <a:rPr lang="ru-RU" sz="2000" dirty="0" smtClean="0">
                <a:solidFill>
                  <a:srgbClr val="005AA9"/>
                </a:solidFill>
                <a:latin typeface="Arial Narrow" pitchFamily="34" charset="0"/>
              </a:rPr>
              <a:t>размещено информационных материалов:</a:t>
            </a:r>
          </a:p>
          <a:p>
            <a:pPr indent="985838" defTabSz="816296"/>
            <a:r>
              <a:rPr lang="ru-RU" sz="2000" dirty="0" smtClean="0">
                <a:solidFill>
                  <a:srgbClr val="005AA9"/>
                </a:solidFill>
                <a:latin typeface="Arial Narrow" pitchFamily="34" charset="0"/>
              </a:rPr>
              <a:t>в СМИ – 149</a:t>
            </a:r>
          </a:p>
          <a:p>
            <a:pPr indent="985838" defTabSz="816296"/>
            <a:r>
              <a:rPr lang="ru-RU" sz="2000" dirty="0" smtClean="0">
                <a:solidFill>
                  <a:srgbClr val="005AA9"/>
                </a:solidFill>
                <a:latin typeface="Arial Narrow" pitchFamily="34" charset="0"/>
              </a:rPr>
              <a:t>на сайте ФНС России -   26</a:t>
            </a:r>
          </a:p>
          <a:p>
            <a:pPr indent="985838" defTabSz="816296"/>
            <a:r>
              <a:rPr lang="ru-RU" sz="2000" dirty="0">
                <a:solidFill>
                  <a:srgbClr val="005AA9"/>
                </a:solidFill>
                <a:latin typeface="Arial Narrow" pitchFamily="34" charset="0"/>
              </a:rPr>
              <a:t>н</a:t>
            </a:r>
            <a:r>
              <a:rPr lang="ru-RU" sz="2000" dirty="0" smtClean="0">
                <a:solidFill>
                  <a:srgbClr val="005AA9"/>
                </a:solidFill>
                <a:latin typeface="Arial Narrow" pitchFamily="34" charset="0"/>
              </a:rPr>
              <a:t>а сайтах </a:t>
            </a:r>
            <a:r>
              <a:rPr lang="ru-RU" sz="2000" dirty="0">
                <a:solidFill>
                  <a:srgbClr val="005AA9"/>
                </a:solidFill>
                <a:latin typeface="Arial Narrow" pitchFamily="34" charset="0"/>
              </a:rPr>
              <a:t>А</a:t>
            </a:r>
            <a:r>
              <a:rPr lang="ru-RU" sz="2000" dirty="0" smtClean="0">
                <a:solidFill>
                  <a:srgbClr val="005AA9"/>
                </a:solidFill>
                <a:latin typeface="Arial Narrow" pitchFamily="34" charset="0"/>
              </a:rPr>
              <a:t>дминистраций МО и порталах городов округа - 12</a:t>
            </a:r>
          </a:p>
          <a:p>
            <a:pPr indent="985838" defTabSz="816296"/>
            <a:r>
              <a:rPr lang="ru-RU" sz="2000" dirty="0" smtClean="0">
                <a:solidFill>
                  <a:srgbClr val="005AA9"/>
                </a:solidFill>
                <a:latin typeface="Arial Narrow" pitchFamily="34" charset="0"/>
              </a:rPr>
              <a:t>в залах работы с налогоплательщиками налоговых инспекций - 16</a:t>
            </a:r>
          </a:p>
        </p:txBody>
      </p:sp>
      <p:sp>
        <p:nvSpPr>
          <p:cNvPr id="9" name="Выноска со стрелкой вниз 8"/>
          <p:cNvSpPr/>
          <p:nvPr/>
        </p:nvSpPr>
        <p:spPr>
          <a:xfrm>
            <a:off x="1259633" y="1124887"/>
            <a:ext cx="4046673" cy="288032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296"/>
            <a:r>
              <a:rPr lang="ru-RU" sz="1600" dirty="0" smtClean="0">
                <a:solidFill>
                  <a:prstClr val="white"/>
                </a:solidFill>
              </a:rPr>
              <a:t>В 2019 году в автономном округе :</a:t>
            </a: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043608" y="3813888"/>
            <a:ext cx="7056784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296"/>
            <a:r>
              <a:rPr lang="ru-RU" dirty="0" smtClean="0">
                <a:solidFill>
                  <a:prstClr val="white"/>
                </a:solidFill>
                <a:latin typeface="Arial Narrow" pitchFamily="34" charset="0"/>
              </a:rPr>
              <a:t>29.04.2019    ИА  «Север-Пресс»</a:t>
            </a:r>
          </a:p>
          <a:p>
            <a:pPr algn="ctr" defTabSz="816296"/>
            <a:r>
              <a:rPr lang="ru-RU" dirty="0">
                <a:solidFill>
                  <a:prstClr val="white"/>
                </a:solidFill>
                <a:latin typeface="Arial Narrow" pitchFamily="34" charset="0"/>
              </a:rPr>
              <a:t>П</a:t>
            </a:r>
            <a:r>
              <a:rPr lang="ru-RU" dirty="0" smtClean="0">
                <a:solidFill>
                  <a:prstClr val="white"/>
                </a:solidFill>
                <a:latin typeface="Arial Narrow" pitchFamily="34" charset="0"/>
              </a:rPr>
              <a:t>ресс-конференция  руководителя УФНС России по Ямало-Ненецкому автономному округу  </a:t>
            </a:r>
            <a:r>
              <a:rPr lang="ru-RU" dirty="0" err="1" smtClean="0">
                <a:solidFill>
                  <a:prstClr val="white"/>
                </a:solidFill>
                <a:latin typeface="Arial Narrow" pitchFamily="34" charset="0"/>
              </a:rPr>
              <a:t>Я.П.Калюжиной</a:t>
            </a:r>
            <a:r>
              <a:rPr lang="ru-RU" dirty="0" smtClean="0">
                <a:solidFill>
                  <a:prstClr val="white"/>
                </a:solidFill>
                <a:latin typeface="Arial Narrow" pitchFamily="34" charset="0"/>
              </a:rPr>
              <a:t> </a:t>
            </a:r>
            <a:endParaRPr lang="ru-RU" dirty="0">
              <a:solidFill>
                <a:prstClr val="white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4538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Box 95"/>
          <p:cNvSpPr txBox="1"/>
          <p:nvPr/>
        </p:nvSpPr>
        <p:spPr>
          <a:xfrm>
            <a:off x="895184" y="409654"/>
            <a:ext cx="7850280" cy="674795"/>
          </a:xfrm>
          <a:prstGeom prst="rect">
            <a:avLst/>
          </a:prstGeom>
        </p:spPr>
        <p:txBody>
          <a:bodyPr vert="horz" wrap="square" lIns="81630" tIns="40815" rIns="81630" bIns="40815" rtlCol="0" anchor="ctr">
            <a:noAutofit/>
          </a:bodyPr>
          <a:lstStyle/>
          <a:p>
            <a:pPr algn="ctr">
              <a:lnSpc>
                <a:spcPct val="80000"/>
              </a:lnSpc>
              <a:spcBef>
                <a:spcPct val="0"/>
              </a:spcBef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Управление ФНС России по Ямало-Ненецкому автономному округу напоминает </a:t>
            </a:r>
            <a:endParaRPr lang="ru-RU" sz="2400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  <a:ea typeface="+mj-ea"/>
              <a:cs typeface="+mj-cs"/>
            </a:endParaRPr>
          </a:p>
        </p:txBody>
      </p:sp>
      <p:sp>
        <p:nvSpPr>
          <p:cNvPr id="57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324081" y="4531214"/>
            <a:ext cx="620370" cy="474071"/>
          </a:xfrm>
          <a:prstGeom prst="rect">
            <a:avLst/>
          </a:prstGeom>
        </p:spPr>
        <p:txBody>
          <a:bodyPr lIns="71561" tIns="35780" rIns="71561" bIns="35780"/>
          <a:lstStyle/>
          <a:p>
            <a:pPr>
              <a:defRPr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3419872" y="2355726"/>
            <a:ext cx="914400" cy="914400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0449" y="1347613"/>
            <a:ext cx="1512168" cy="297639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25000" lnSpcReduction="20000"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76056" y="4567392"/>
            <a:ext cx="3240360" cy="333648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32500" lnSpcReduction="20000"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8344800" y="3556800"/>
            <a:ext cx="540000" cy="1008112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570449" y="2427734"/>
            <a:ext cx="8136000" cy="0"/>
          </a:xfrm>
          <a:prstGeom prst="line">
            <a:avLst/>
          </a:prstGeom>
          <a:ln w="6350">
            <a:solidFill>
              <a:schemeClr val="bg1">
                <a:lumMod val="50000"/>
                <a:alpha val="7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528803" y="3363838"/>
            <a:ext cx="8136000" cy="0"/>
          </a:xfrm>
          <a:prstGeom prst="line">
            <a:avLst/>
          </a:prstGeom>
          <a:ln w="6350">
            <a:solidFill>
              <a:schemeClr val="bg1">
                <a:lumMod val="50000"/>
                <a:alpha val="7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612000" y="1494000"/>
            <a:ext cx="8136000" cy="0"/>
          </a:xfrm>
          <a:prstGeom prst="line">
            <a:avLst/>
          </a:prstGeom>
          <a:ln w="6350">
            <a:solidFill>
              <a:schemeClr val="bg1">
                <a:lumMod val="50000"/>
                <a:alpha val="7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611560" y="4390127"/>
            <a:ext cx="8136000" cy="0"/>
          </a:xfrm>
          <a:prstGeom prst="line">
            <a:avLst/>
          </a:prstGeom>
          <a:ln w="6350">
            <a:solidFill>
              <a:schemeClr val="bg1">
                <a:lumMod val="50000"/>
                <a:alpha val="7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Рисунок 23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7089" y="1662191"/>
            <a:ext cx="540000" cy="54000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7702" y="2569903"/>
            <a:ext cx="540000" cy="54000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6528" y="3580528"/>
            <a:ext cx="540000" cy="540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021206" y="3556800"/>
            <a:ext cx="7151194" cy="721397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defTabSz="1043056">
              <a:lnSpc>
                <a:spcPct val="90000"/>
              </a:lnSpc>
              <a:spcBef>
                <a:spcPct val="0"/>
              </a:spcBef>
            </a:pPr>
            <a:r>
              <a:rPr lang="ru-RU" b="1" spc="-3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Срок уплаты имущественных налогов за налоговый период 2018 года (транспортный, земельный и налог на имущество </a:t>
            </a:r>
            <a:r>
              <a:rPr lang="ru-RU" b="1" spc="-3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физических </a:t>
            </a:r>
            <a:r>
              <a:rPr lang="ru-RU" b="1" spc="-3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лиц) </a:t>
            </a:r>
            <a:r>
              <a:rPr lang="ru-RU" b="1" spc="-3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не позднее 02.12.2019</a:t>
            </a:r>
            <a:endParaRPr kumimoji="0" lang="ru-RU" b="1" i="0" u="none" strike="noStrike" kern="1200" cap="none" spc="-30" normalizeH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Narrow" panose="020B0606020202030204" pitchFamily="34" charset="0"/>
              <a:ea typeface="+mj-ea"/>
              <a:cs typeface="+mj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008281" y="2531992"/>
            <a:ext cx="6749732" cy="615822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defTabSz="1043056">
              <a:lnSpc>
                <a:spcPct val="90000"/>
              </a:lnSpc>
              <a:spcBef>
                <a:spcPct val="0"/>
              </a:spcBef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В случае выявления в налоговом уведомлении ошибок или несоответствий необходимо оперативно информировать об этом налоговые органы 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991716" y="1637844"/>
            <a:ext cx="7180683" cy="588694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defTabSz="1043056">
              <a:lnSpc>
                <a:spcPct val="90000"/>
              </a:lnSpc>
              <a:spcBef>
                <a:spcPct val="0"/>
              </a:spcBef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Налогоплательщикам физическим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лицам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необходимо обеспечить получение 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налоговых уведомлений на</a:t>
            </a:r>
            <a:r>
              <a:rPr kumimoji="0" lang="ru-RU" b="1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 уплату </a:t>
            </a:r>
            <a:r>
              <a:rPr kumimoji="0" lang="ru-RU" b="1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имущественных </a:t>
            </a:r>
            <a:r>
              <a:rPr kumimoji="0" lang="ru-RU" b="1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налогов за 2018 год в августе-сентябре текущего года </a:t>
            </a:r>
            <a:endParaRPr kumimoji="0" lang="ru-RU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 Narrow" panose="020B0606020202030204" pitchFamily="34" charset="0"/>
              <a:ea typeface="+mj-ea"/>
              <a:cs typeface="+mj-cs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067946" y="2466001"/>
            <a:ext cx="2304256" cy="485999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algn="ctr" defTabSz="1043056">
              <a:spcBef>
                <a:spcPct val="0"/>
              </a:spcBef>
            </a:pPr>
            <a:endParaRPr kumimoji="0" lang="ru-RU" sz="150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 Narrow" panose="020B0606020202030204" pitchFamily="34" charset="0"/>
              <a:ea typeface="+mj-ea"/>
              <a:cs typeface="+mj-cs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379123" y="2466001"/>
            <a:ext cx="2368877" cy="486000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 Narrow" panose="020B0606020202030204" pitchFamily="34" charset="0"/>
              <a:ea typeface="+mj-ea"/>
              <a:cs typeface="+mj-cs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379123" y="2952002"/>
            <a:ext cx="2368877" cy="485396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 Narrow" panose="020B0606020202030204" pitchFamily="34" charset="0"/>
              <a:ea typeface="+mj-ea"/>
              <a:cs typeface="+mj-cs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074867" y="1497066"/>
            <a:ext cx="2304256" cy="464933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algn="ctr" defTabSz="1043056">
              <a:lnSpc>
                <a:spcPct val="90000"/>
              </a:lnSpc>
              <a:spcBef>
                <a:spcPct val="0"/>
              </a:spcBef>
            </a:pPr>
            <a:endParaRPr kumimoji="0" lang="ru-RU" sz="150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 Narrow" panose="020B0606020202030204" pitchFamily="34" charset="0"/>
              <a:ea typeface="+mj-ea"/>
              <a:cs typeface="+mj-cs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372198" y="1497067"/>
            <a:ext cx="2368877" cy="457278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 Narrow" panose="020B0606020202030204" pitchFamily="34" charset="0"/>
              <a:ea typeface="+mj-ea"/>
              <a:cs typeface="+mj-cs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379122" y="1987076"/>
            <a:ext cx="2368877" cy="478924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 Narrow" panose="020B0606020202030204" pitchFamily="34" charset="0"/>
              <a:ea typeface="+mj-ea"/>
              <a:cs typeface="+mj-cs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069013" y="3448494"/>
            <a:ext cx="2315963" cy="476896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algn="ctr" defTabSz="1043056">
              <a:spcBef>
                <a:spcPct val="0"/>
              </a:spcBef>
            </a:pPr>
            <a:endParaRPr kumimoji="0" lang="ru-RU" sz="150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 Narrow" panose="020B0606020202030204" pitchFamily="34" charset="0"/>
              <a:ea typeface="+mj-ea"/>
              <a:cs typeface="+mj-cs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067942" y="1981345"/>
            <a:ext cx="2304256" cy="485999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algn="ctr" defTabSz="1043056">
              <a:spcBef>
                <a:spcPct val="0"/>
              </a:spcBef>
            </a:pPr>
            <a:endParaRPr kumimoji="0" lang="ru-RU" sz="150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 Narrow" panose="020B0606020202030204" pitchFamily="34" charset="0"/>
              <a:ea typeface="+mj-ea"/>
              <a:cs typeface="+mj-cs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074866" y="3925390"/>
            <a:ext cx="2315963" cy="476896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algn="ctr" defTabSz="1043056">
              <a:spcBef>
                <a:spcPct val="0"/>
              </a:spcBef>
            </a:pPr>
            <a:endParaRPr kumimoji="0" lang="ru-RU" sz="150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 Narrow" panose="020B0606020202030204" pitchFamily="34" charset="0"/>
              <a:ea typeface="+mj-ea"/>
              <a:cs typeface="+mj-cs"/>
            </a:endParaRPr>
          </a:p>
        </p:txBody>
      </p:sp>
      <p:sp>
        <p:nvSpPr>
          <p:cNvPr id="28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8324084" y="4531069"/>
            <a:ext cx="619711" cy="473875"/>
          </a:xfrm>
        </p:spPr>
        <p:txBody>
          <a:bodyPr/>
          <a:lstStyle/>
          <a:p>
            <a:r>
              <a:rPr lang="ru-RU" dirty="0" smtClean="0"/>
              <a:t>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86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Present_FNS2012_A4</Template>
  <TotalTime>34588</TotalTime>
  <Words>565</Words>
  <Application>Microsoft Office PowerPoint</Application>
  <PresentationFormat>Экран (16:9)</PresentationFormat>
  <Paragraphs>117</Paragraphs>
  <Slides>8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Present_FNS2012_A4</vt:lpstr>
      <vt:lpstr>Презентация PowerPoint</vt:lpstr>
      <vt:lpstr>Сумма исчисленного транспортного налога физическим лицам в отношении легковых автомобилей</vt:lpstr>
      <vt:lpstr>За 2017 год по автономному округу сформировано порядка 230 тыс. сводных налоговых уведомлений на уплату имущественных налогов</vt:lpstr>
      <vt:lpstr>Новая форма налогового уведомления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Kraftway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GEG</dc:creator>
  <cp:lastModifiedBy>Александр Иванович Лебедев</cp:lastModifiedBy>
  <cp:revision>1595</cp:revision>
  <cp:lastPrinted>2019-05-17T11:08:29Z</cp:lastPrinted>
  <dcterms:created xsi:type="dcterms:W3CDTF">2013-04-18T07:19:29Z</dcterms:created>
  <dcterms:modified xsi:type="dcterms:W3CDTF">2019-05-31T06:35:51Z</dcterms:modified>
</cp:coreProperties>
</file>